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4"/>
  </p:notesMasterIdLst>
  <p:sldIdLst>
    <p:sldId id="256" r:id="rId2"/>
    <p:sldId id="442" r:id="rId3"/>
    <p:sldId id="443" r:id="rId4"/>
    <p:sldId id="435" r:id="rId5"/>
    <p:sldId id="439" r:id="rId6"/>
    <p:sldId id="441" r:id="rId7"/>
    <p:sldId id="438" r:id="rId8"/>
    <p:sldId id="440" r:id="rId9"/>
    <p:sldId id="434" r:id="rId10"/>
    <p:sldId id="436" r:id="rId11"/>
    <p:sldId id="437" r:id="rId12"/>
    <p:sldId id="289" r:id="rId13"/>
  </p:sldIdLst>
  <p:sldSz cx="9144000" cy="5143500" type="screen16x9"/>
  <p:notesSz cx="9872663" cy="6797675"/>
  <p:embeddedFontLst>
    <p:embeddedFont>
      <p:font typeface="HY강M" panose="020B0600000101010101" charset="-127"/>
      <p:regular r:id="rId15"/>
    </p:embeddedFont>
    <p:embeddedFont>
      <p:font typeface="Yoon 윤고딕 520_TT" panose="020B0600000101010101" charset="-127"/>
      <p:regular r:id="rId16"/>
    </p:embeddedFont>
    <p:embeddedFont>
      <p:font typeface="Yoon 윤고딕 540_TT" panose="020B0600000101010101" charset="-127"/>
      <p:regular r:id="rId17"/>
    </p:embeddedFont>
    <p:embeddedFont>
      <p:font typeface="Yoon 윤명조 520_TT" panose="020B0600000101010101" charset="-127"/>
      <p:regular r:id="rId18"/>
    </p:embeddedFont>
    <p:embeddedFont>
      <p:font typeface="맑은 고딕" panose="020B0503020000020004" pitchFamily="50" charset="-127"/>
      <p:regular r:id="rId19"/>
      <p:bold r:id="rId20"/>
    </p:embeddedFont>
    <p:embeddedFont>
      <p:font typeface="한컴 윤고딕 250" panose="02020603020101020101" pitchFamily="18" charset="-127"/>
      <p:regular r:id="rId21"/>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4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DF4"/>
    <a:srgbClr val="216879"/>
    <a:srgbClr val="F2F2F2"/>
    <a:srgbClr val="C7E7EF"/>
    <a:srgbClr val="37ABC8"/>
    <a:srgbClr val="E9F6F9"/>
    <a:srgbClr val="83CCDD"/>
    <a:srgbClr val="CC706E"/>
    <a:srgbClr val="F7F7F7"/>
    <a:srgbClr val="D417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2" autoAdjust="0"/>
    <p:restoredTop sz="94611" autoAdjust="0"/>
  </p:normalViewPr>
  <p:slideViewPr>
    <p:cSldViewPr showGuides="1">
      <p:cViewPr varScale="1">
        <p:scale>
          <a:sx n="161" d="100"/>
          <a:sy n="161" d="100"/>
        </p:scale>
        <p:origin x="156" y="240"/>
      </p:cViewPr>
      <p:guideLst>
        <p:guide orient="horz" pos="1847"/>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4278154" cy="339884"/>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5592224" y="0"/>
            <a:ext cx="4278154" cy="339884"/>
          </a:xfrm>
          <a:prstGeom prst="rect">
            <a:avLst/>
          </a:prstGeom>
        </p:spPr>
        <p:txBody>
          <a:bodyPr vert="horz" lIns="91440" tIns="45720" rIns="91440" bIns="45720" rtlCol="0"/>
          <a:lstStyle>
            <a:lvl1pPr algn="r">
              <a:defRPr sz="1200"/>
            </a:lvl1pPr>
          </a:lstStyle>
          <a:p>
            <a:fld id="{0A8BE272-ABCB-4206-8DCB-7E4BF27D05A6}" type="datetimeFigureOut">
              <a:rPr lang="ko-KR" altLang="en-US" smtClean="0"/>
              <a:pPr/>
              <a:t>2019-07-10</a:t>
            </a:fld>
            <a:endParaRPr lang="ko-KR" altLang="en-US"/>
          </a:p>
        </p:txBody>
      </p:sp>
      <p:sp>
        <p:nvSpPr>
          <p:cNvPr id="4" name="슬라이드 이미지 개체 틀 3"/>
          <p:cNvSpPr>
            <a:spLocks noGrp="1" noRot="1" noChangeAspect="1"/>
          </p:cNvSpPr>
          <p:nvPr>
            <p:ph type="sldImg" idx="2"/>
          </p:nvPr>
        </p:nvSpPr>
        <p:spPr>
          <a:xfrm>
            <a:off x="2670175" y="509588"/>
            <a:ext cx="4532313" cy="2549525"/>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987267" y="3228896"/>
            <a:ext cx="7898130" cy="3058954"/>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6456612"/>
            <a:ext cx="4278154" cy="339884"/>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5592224" y="6456612"/>
            <a:ext cx="4278154" cy="339884"/>
          </a:xfrm>
          <a:prstGeom prst="rect">
            <a:avLst/>
          </a:prstGeom>
        </p:spPr>
        <p:txBody>
          <a:bodyPr vert="horz" lIns="91440" tIns="45720" rIns="91440" bIns="45720" rtlCol="0" anchor="b"/>
          <a:lstStyle>
            <a:lvl1pPr algn="r">
              <a:defRPr sz="1200"/>
            </a:lvl1pPr>
          </a:lstStyle>
          <a:p>
            <a:fld id="{842C0B5B-8FC5-4049-AEF5-89584415D578}" type="slidenum">
              <a:rPr lang="ko-KR" altLang="en-US" smtClean="0"/>
              <a:pPr/>
              <a:t>‹#›</a:t>
            </a:fld>
            <a:endParaRPr lang="ko-KR" altLang="en-US"/>
          </a:p>
        </p:txBody>
      </p:sp>
    </p:spTree>
    <p:extLst>
      <p:ext uri="{BB962C8B-B14F-4D97-AF65-F5344CB8AC3E}">
        <p14:creationId xmlns:p14="http://schemas.microsoft.com/office/powerpoint/2010/main" val="949562376"/>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5"/>
          </p:nvPr>
        </p:nvSpPr>
        <p:spPr/>
        <p:txBody>
          <a:bodyPr/>
          <a:lstStyle/>
          <a:p>
            <a:fld id="{842C0B5B-8FC5-4049-AEF5-89584415D578}" type="slidenum">
              <a:rPr lang="ko-KR" altLang="en-US" smtClean="0"/>
              <a:pPr/>
              <a:t>1</a:t>
            </a:fld>
            <a:endParaRPr lang="ko-KR" altLang="en-US"/>
          </a:p>
        </p:txBody>
      </p:sp>
    </p:spTree>
    <p:extLst>
      <p:ext uri="{BB962C8B-B14F-4D97-AF65-F5344CB8AC3E}">
        <p14:creationId xmlns:p14="http://schemas.microsoft.com/office/powerpoint/2010/main" val="908841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5"/>
          </p:nvPr>
        </p:nvSpPr>
        <p:spPr/>
        <p:txBody>
          <a:bodyPr/>
          <a:lstStyle/>
          <a:p>
            <a:fld id="{842C0B5B-8FC5-4049-AEF5-89584415D578}" type="slidenum">
              <a:rPr lang="ko-KR" altLang="en-US" smtClean="0"/>
              <a:pPr/>
              <a:t>12</a:t>
            </a:fld>
            <a:endParaRPr lang="ko-KR" altLang="en-US"/>
          </a:p>
        </p:txBody>
      </p:sp>
    </p:spTree>
    <p:extLst>
      <p:ext uri="{BB962C8B-B14F-4D97-AF65-F5344CB8AC3E}">
        <p14:creationId xmlns:p14="http://schemas.microsoft.com/office/powerpoint/2010/main" val="3409589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1597819"/>
            <a:ext cx="7772400" cy="1102519"/>
          </a:xfrm>
        </p:spPr>
        <p:txBody>
          <a:bodyPr/>
          <a:lstStyle/>
          <a:p>
            <a:r>
              <a:rPr lang="ko-KR" altLang="en-US"/>
              <a:t>마스터 제목 스타일 편집</a:t>
            </a:r>
          </a:p>
        </p:txBody>
      </p:sp>
      <p:sp>
        <p:nvSpPr>
          <p:cNvPr id="3" name="부제목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부제목 스타일 편집</a:t>
            </a:r>
          </a:p>
        </p:txBody>
      </p:sp>
      <p:sp>
        <p:nvSpPr>
          <p:cNvPr id="4" name="날짜 개체 틀 3"/>
          <p:cNvSpPr>
            <a:spLocks noGrp="1"/>
          </p:cNvSpPr>
          <p:nvPr>
            <p:ph type="dt" sz="half" idx="10"/>
          </p:nvPr>
        </p:nvSpPr>
        <p:spPr/>
        <p:txBody>
          <a:bodyPr/>
          <a:lstStyle/>
          <a:p>
            <a:fld id="{4B78789E-6CD7-4F43-B589-69FE8E2BCEF7}" type="datetime1">
              <a:rPr lang="ko-KR" altLang="en-US" smtClean="0"/>
              <a:pPr/>
              <a:t>2019-07-10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948391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E303F94C-E11B-415A-A90C-AC388974DD2A}" type="datetime1">
              <a:rPr lang="ko-KR" altLang="en-US" smtClean="0"/>
              <a:pPr/>
              <a:t>2019-07-10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6107164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6629400" y="205979"/>
            <a:ext cx="2057400" cy="4388644"/>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457200" y="205979"/>
            <a:ext cx="6019800" cy="4388644"/>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01CC5522-0758-4364-BD23-B7E8A352863A}" type="datetime1">
              <a:rPr lang="ko-KR" altLang="en-US" smtClean="0"/>
              <a:pPr/>
              <a:t>2019-07-10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19742607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33B1484A-88D6-4562-B5F5-DAF103A8FE9D}" type="datetime1">
              <a:rPr lang="ko-KR" altLang="en-US" smtClean="0"/>
              <a:pPr/>
              <a:t>2019-07-10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6571527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22313" y="3305176"/>
            <a:ext cx="7772400" cy="1021556"/>
          </a:xfrm>
        </p:spPr>
        <p:txBody>
          <a:bodyPr anchor="t"/>
          <a:lstStyle>
            <a:lvl1pPr algn="l">
              <a:defRPr sz="4000" b="1" cap="all"/>
            </a:lvl1pPr>
          </a:lstStyle>
          <a:p>
            <a:r>
              <a:rPr lang="ko-KR" altLang="en-US"/>
              <a:t>마스터 제목 스타일 편집</a:t>
            </a:r>
          </a:p>
        </p:txBody>
      </p:sp>
      <p:sp>
        <p:nvSpPr>
          <p:cNvPr id="3" name="텍스트 개체 틀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p:txBody>
          <a:bodyPr/>
          <a:lstStyle/>
          <a:p>
            <a:fld id="{FCB0A379-7917-4A31-A7EB-712CEEEEE437}" type="datetime1">
              <a:rPr lang="ko-KR" altLang="en-US" smtClean="0"/>
              <a:pPr/>
              <a:t>2019-07-10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1211859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C2CE4934-4665-43B5-A7EF-5F8744C74867}" type="datetime1">
              <a:rPr lang="ko-KR" altLang="en-US" smtClean="0"/>
              <a:pPr/>
              <a:t>2019-07-10</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3955383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vl1pPr>
          </a:lstStyle>
          <a:p>
            <a:r>
              <a:rPr lang="ko-KR" altLang="en-US"/>
              <a:t>마스터 제목 스타일 편집</a:t>
            </a:r>
          </a:p>
        </p:txBody>
      </p:sp>
      <p:sp>
        <p:nvSpPr>
          <p:cNvPr id="3" name="텍스트 개체 틀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내용 개체 틀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7C535ABF-9C40-45DF-A9CF-2916AF1B441B}" type="datetime1">
              <a:rPr lang="ko-KR" altLang="en-US" smtClean="0"/>
              <a:pPr/>
              <a:t>2019-07-10</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2077747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A3FDAEFF-49D0-44F4-BD37-F746E5A35F10}" type="datetime1">
              <a:rPr lang="ko-KR" altLang="en-US" smtClean="0"/>
              <a:pPr/>
              <a:t>2019-07-10</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2229658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2DF02171-E9E7-4BF1-9B40-1ACF8AA6E762}" type="datetime1">
              <a:rPr lang="ko-KR" altLang="en-US" smtClean="0"/>
              <a:pPr/>
              <a:t>2019-07-10</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2693518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57201" y="204787"/>
            <a:ext cx="3008313" cy="871538"/>
          </a:xfrm>
        </p:spPr>
        <p:txBody>
          <a:bodyPr anchor="b"/>
          <a:lstStyle>
            <a:lvl1pPr algn="l">
              <a:defRPr sz="2000" b="1"/>
            </a:lvl1pPr>
          </a:lstStyle>
          <a:p>
            <a:r>
              <a:rPr lang="ko-KR" altLang="en-US"/>
              <a:t>마스터 제목 스타일 편집</a:t>
            </a:r>
          </a:p>
        </p:txBody>
      </p:sp>
      <p:sp>
        <p:nvSpPr>
          <p:cNvPr id="3" name="내용 개체 틀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B80C4FBC-F0DA-4F2E-A888-FA555ADF3BBA}" type="datetime1">
              <a:rPr lang="ko-KR" altLang="en-US" smtClean="0"/>
              <a:pPr/>
              <a:t>2019-07-10</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15942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792288" y="3600450"/>
            <a:ext cx="5486400" cy="425054"/>
          </a:xfrm>
        </p:spPr>
        <p:txBody>
          <a:bodyPr anchor="b"/>
          <a:lstStyle>
            <a:lvl1pPr algn="l">
              <a:defRPr sz="2000" b="1"/>
            </a:lvl1pPr>
          </a:lstStyle>
          <a:p>
            <a:r>
              <a:rPr lang="ko-KR" altLang="en-US"/>
              <a:t>마스터 제목 스타일 편집</a:t>
            </a:r>
          </a:p>
        </p:txBody>
      </p:sp>
      <p:sp>
        <p:nvSpPr>
          <p:cNvPr id="3" name="그림 개체 틀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3DC05CD4-5E2C-4D41-B75D-F49CE23C31BC}" type="datetime1">
              <a:rPr lang="ko-KR" altLang="en-US" smtClean="0"/>
              <a:pPr/>
              <a:t>2019-07-10</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4011768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46257859-C61C-45F8-9153-162B865691D9}" type="datetime1">
              <a:rPr lang="ko-KR" altLang="en-US" smtClean="0"/>
              <a:pPr/>
              <a:t>2019-07-10</a:t>
            </a:fld>
            <a:endParaRPr lang="ko-KR" altLang="en-US"/>
          </a:p>
        </p:txBody>
      </p:sp>
      <p:sp>
        <p:nvSpPr>
          <p:cNvPr id="5" name="바닥글 개체 틀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BB1E249-DC9A-41ED-A9CF-1B70457DDE07}" type="slidenum">
              <a:rPr lang="ko-KR" altLang="en-US" smtClean="0"/>
              <a:pPr/>
              <a:t>‹#›</a:t>
            </a:fld>
            <a:endParaRPr lang="ko-KR" altLang="en-US"/>
          </a:p>
        </p:txBody>
      </p:sp>
    </p:spTree>
    <p:extLst>
      <p:ext uri="{BB962C8B-B14F-4D97-AF65-F5344CB8AC3E}">
        <p14:creationId xmlns:p14="http://schemas.microsoft.com/office/powerpoint/2010/main" val="9392937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788024" y="4572684"/>
            <a:ext cx="4104457" cy="415498"/>
          </a:xfrm>
          <a:prstGeom prst="rect">
            <a:avLst/>
          </a:prstGeom>
          <a:noFill/>
        </p:spPr>
        <p:txBody>
          <a:bodyPr wrap="square" rtlCol="0">
            <a:spAutoFit/>
          </a:bodyPr>
          <a:lstStyle/>
          <a:p>
            <a:pPr algn="r"/>
            <a:endParaRPr lang="en-US" altLang="ko-KR" sz="1050" spc="-100" dirty="0">
              <a:ln>
                <a:solidFill>
                  <a:schemeClr val="bg1">
                    <a:lumMod val="65000"/>
                    <a:alpha val="0"/>
                  </a:schemeClr>
                </a:solidFill>
              </a:ln>
              <a:solidFill>
                <a:schemeClr val="bg1">
                  <a:lumMod val="75000"/>
                </a:schemeClr>
              </a:solidFill>
              <a:latin typeface="Yoon 윤고딕 520_TT" panose="02090603020101020101" pitchFamily="18" charset="-127"/>
              <a:ea typeface="Yoon 윤고딕 520_TT" panose="02090603020101020101" pitchFamily="18" charset="-127"/>
            </a:endParaRPr>
          </a:p>
          <a:p>
            <a:pPr algn="r"/>
            <a:r>
              <a:rPr lang="ko-KR" altLang="en-US" sz="1050" spc="-100">
                <a:ln>
                  <a:solidFill>
                    <a:schemeClr val="bg1">
                      <a:lumMod val="65000"/>
                      <a:alpha val="0"/>
                    </a:schemeClr>
                  </a:solidFill>
                </a:ln>
                <a:solidFill>
                  <a:schemeClr val="bg1">
                    <a:lumMod val="50000"/>
                  </a:schemeClr>
                </a:solidFill>
                <a:latin typeface="Yoon 윤고딕 520_TT" panose="02090603020101020101" pitchFamily="18" charset="-127"/>
                <a:ea typeface="Yoon 윤고딕 520_TT" panose="02090603020101020101" pitchFamily="18" charset="-127"/>
              </a:rPr>
              <a:t>이정훈</a:t>
            </a:r>
            <a:endParaRPr lang="ko-KR" altLang="en-US" sz="1050" spc="-100" dirty="0">
              <a:ln>
                <a:solidFill>
                  <a:schemeClr val="bg1">
                    <a:lumMod val="65000"/>
                    <a:alpha val="0"/>
                  </a:schemeClr>
                </a:solidFill>
              </a:ln>
              <a:solidFill>
                <a:schemeClr val="bg1">
                  <a:lumMod val="50000"/>
                </a:schemeClr>
              </a:solidFill>
              <a:latin typeface="Yoon 윤고딕 520_TT" panose="02090603020101020101" pitchFamily="18" charset="-127"/>
              <a:ea typeface="Yoon 윤고딕 520_TT" panose="02090603020101020101" pitchFamily="18" charset="-127"/>
            </a:endParaRPr>
          </a:p>
        </p:txBody>
      </p:sp>
      <p:sp>
        <p:nvSpPr>
          <p:cNvPr id="6" name="TextBox 5"/>
          <p:cNvSpPr txBox="1"/>
          <p:nvPr/>
        </p:nvSpPr>
        <p:spPr>
          <a:xfrm>
            <a:off x="2622413" y="3523168"/>
            <a:ext cx="3899168" cy="461665"/>
          </a:xfrm>
          <a:prstGeom prst="rect">
            <a:avLst/>
          </a:prstGeom>
          <a:noFill/>
        </p:spPr>
        <p:txBody>
          <a:bodyPr wrap="square" rtlCol="0" anchor="ctr" anchorCtr="0">
            <a:spAutoFit/>
          </a:bodyPr>
          <a:lstStyle/>
          <a:p>
            <a:pPr algn="ctr"/>
            <a:r>
              <a:rPr lang="en-US" altLang="ko-KR" sz="2400">
                <a:ln>
                  <a:solidFill>
                    <a:schemeClr val="bg1">
                      <a:lumMod val="65000"/>
                      <a:alpha val="0"/>
                    </a:schemeClr>
                  </a:solidFill>
                </a:ln>
                <a:latin typeface="Yoon 윤고딕 540_TT" panose="02090603020101020101" pitchFamily="18" charset="-127"/>
                <a:ea typeface="Yoon 윤고딕 540_TT" panose="02090603020101020101" pitchFamily="18" charset="-127"/>
              </a:rPr>
              <a:t>Random Forest</a:t>
            </a:r>
            <a:endParaRPr lang="ko-KR" altLang="en-US" sz="160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7" name="TextBox 6"/>
          <p:cNvSpPr txBox="1"/>
          <p:nvPr/>
        </p:nvSpPr>
        <p:spPr>
          <a:xfrm>
            <a:off x="2314546" y="4146863"/>
            <a:ext cx="4514903" cy="253917"/>
          </a:xfrm>
          <a:prstGeom prst="rect">
            <a:avLst/>
          </a:prstGeom>
          <a:noFill/>
        </p:spPr>
        <p:txBody>
          <a:bodyPr wrap="square" rtlCol="0">
            <a:spAutoFit/>
          </a:bodyPr>
          <a:lstStyle/>
          <a:p>
            <a:pPr algn="dist"/>
            <a:r>
              <a:rPr lang="en-US" altLang="ko-KR" sz="1050" spc="-100">
                <a:ln>
                  <a:solidFill>
                    <a:schemeClr val="bg1">
                      <a:lumMod val="65000"/>
                      <a:alpha val="0"/>
                    </a:schemeClr>
                  </a:solidFill>
                </a:ln>
                <a:solidFill>
                  <a:schemeClr val="tx1">
                    <a:lumMod val="95000"/>
                    <a:lumOff val="5000"/>
                  </a:schemeClr>
                </a:solidFill>
                <a:latin typeface="Yoon 윤고딕 520_TT" panose="02090603020101020101" pitchFamily="18" charset="-127"/>
                <a:ea typeface="Yoon 윤고딕 520_TT" panose="02090603020101020101" pitchFamily="18" charset="-127"/>
              </a:rPr>
              <a:t>|Random</a:t>
            </a:r>
            <a:r>
              <a:rPr lang="ko-KR" altLang="en-US" sz="1050" spc="-100">
                <a:ln>
                  <a:solidFill>
                    <a:schemeClr val="bg1">
                      <a:lumMod val="65000"/>
                      <a:alpha val="0"/>
                    </a:schemeClr>
                  </a:solidFill>
                </a:ln>
                <a:solidFill>
                  <a:schemeClr val="tx1">
                    <a:lumMod val="95000"/>
                    <a:lumOff val="5000"/>
                  </a:schemeClr>
                </a:solidFill>
                <a:latin typeface="Yoon 윤고딕 520_TT" panose="02090603020101020101" pitchFamily="18" charset="-127"/>
                <a:ea typeface="Yoon 윤고딕 520_TT" panose="02090603020101020101" pitchFamily="18" charset="-127"/>
              </a:rPr>
              <a:t> </a:t>
            </a:r>
            <a:r>
              <a:rPr lang="en-US" altLang="ko-KR" sz="1050" spc="-100">
                <a:ln>
                  <a:solidFill>
                    <a:schemeClr val="bg1">
                      <a:lumMod val="65000"/>
                      <a:alpha val="0"/>
                    </a:schemeClr>
                  </a:solidFill>
                </a:ln>
                <a:solidFill>
                  <a:schemeClr val="tx1">
                    <a:lumMod val="95000"/>
                    <a:lumOff val="5000"/>
                  </a:schemeClr>
                </a:solidFill>
                <a:latin typeface="Yoon 윤고딕 520_TT" panose="02090603020101020101" pitchFamily="18" charset="-127"/>
                <a:ea typeface="Yoon 윤고딕 520_TT" panose="02090603020101020101" pitchFamily="18" charset="-127"/>
              </a:rPr>
              <a:t>Forest</a:t>
            </a:r>
            <a:r>
              <a:rPr lang="ko-KR" altLang="en-US" sz="1050" spc="-100">
                <a:ln>
                  <a:solidFill>
                    <a:schemeClr val="bg1">
                      <a:lumMod val="65000"/>
                      <a:alpha val="0"/>
                    </a:schemeClr>
                  </a:solidFill>
                </a:ln>
                <a:solidFill>
                  <a:schemeClr val="tx1">
                    <a:lumMod val="95000"/>
                    <a:lumOff val="5000"/>
                  </a:schemeClr>
                </a:solidFill>
                <a:latin typeface="Yoon 윤고딕 520_TT" panose="02090603020101020101" pitchFamily="18" charset="-127"/>
                <a:ea typeface="Yoon 윤고딕 520_TT" panose="02090603020101020101" pitchFamily="18" charset="-127"/>
              </a:rPr>
              <a:t>를 사용해서 영화 장르 분류 모델 만들기ㅣ</a:t>
            </a:r>
            <a:endParaRPr lang="ko-KR" altLang="en-US" sz="1050" spc="-100" dirty="0">
              <a:ln>
                <a:solidFill>
                  <a:schemeClr val="bg1">
                    <a:lumMod val="65000"/>
                    <a:alpha val="0"/>
                  </a:schemeClr>
                </a:solidFill>
              </a:ln>
              <a:solidFill>
                <a:schemeClr val="tx1">
                  <a:lumMod val="95000"/>
                  <a:lumOff val="5000"/>
                </a:schemeClr>
              </a:solidFill>
              <a:latin typeface="Yoon 윤고딕 520_TT" panose="02090603020101020101" pitchFamily="18" charset="-127"/>
              <a:ea typeface="Yoon 윤고딕 520_TT" panose="02090603020101020101" pitchFamily="18" charset="-127"/>
            </a:endParaRPr>
          </a:p>
        </p:txBody>
      </p:sp>
      <p:cxnSp>
        <p:nvCxnSpPr>
          <p:cNvPr id="9" name="직선 연결선 8"/>
          <p:cNvCxnSpPr/>
          <p:nvPr/>
        </p:nvCxnSpPr>
        <p:spPr>
          <a:xfrm>
            <a:off x="2213000" y="4026232"/>
            <a:ext cx="4717994" cy="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5" name="그림 4">
            <a:extLst>
              <a:ext uri="{FF2B5EF4-FFF2-40B4-BE49-F238E27FC236}">
                <a16:creationId xmlns:a16="http://schemas.microsoft.com/office/drawing/2014/main" id="{4EC50A43-09E1-42A7-A081-CA9656F9923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10864" y="388459"/>
            <a:ext cx="3722271" cy="2903371"/>
          </a:xfrm>
          <a:prstGeom prst="rect">
            <a:avLst/>
          </a:prstGeom>
        </p:spPr>
      </p:pic>
    </p:spTree>
    <p:extLst>
      <p:ext uri="{BB962C8B-B14F-4D97-AF65-F5344CB8AC3E}">
        <p14:creationId xmlns:p14="http://schemas.microsoft.com/office/powerpoint/2010/main" val="785726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Evaluation</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10</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0 3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결과 측정</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13" name="TextBox 12">
            <a:extLst>
              <a:ext uri="{FF2B5EF4-FFF2-40B4-BE49-F238E27FC236}">
                <a16:creationId xmlns:a16="http://schemas.microsoft.com/office/drawing/2014/main" id="{FC8B9A75-2916-48C6-9F09-1C458D6F415B}"/>
              </a:ext>
            </a:extLst>
          </p:cNvPr>
          <p:cNvSpPr txBox="1"/>
          <p:nvPr/>
        </p:nvSpPr>
        <p:spPr>
          <a:xfrm>
            <a:off x="2421991" y="1249184"/>
            <a:ext cx="4300016" cy="215444"/>
          </a:xfrm>
          <a:prstGeom prst="rect">
            <a:avLst/>
          </a:prstGeom>
          <a:noFill/>
        </p:spPr>
        <p:txBody>
          <a:bodyPr wrap="square" rtlCol="0">
            <a:spAutoFit/>
          </a:bodyPr>
          <a:lstStyle/>
          <a:p>
            <a:pPr algn="ct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Test </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 셋을 사용해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Accuracy</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와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F1 Score </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측정</a:t>
            </a:r>
            <a:endParaRPr lang="ko-KR" altLang="en-US" sz="800" spc="-100" dirty="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sp>
        <p:nvSpPr>
          <p:cNvPr id="20" name="TextBox 19">
            <a:extLst>
              <a:ext uri="{FF2B5EF4-FFF2-40B4-BE49-F238E27FC236}">
                <a16:creationId xmlns:a16="http://schemas.microsoft.com/office/drawing/2014/main" id="{B658F7CE-9E19-45BA-8D08-77BDCD3592F2}"/>
              </a:ext>
            </a:extLst>
          </p:cNvPr>
          <p:cNvSpPr txBox="1"/>
          <p:nvPr/>
        </p:nvSpPr>
        <p:spPr>
          <a:xfrm>
            <a:off x="2846154" y="2064524"/>
            <a:ext cx="3451693" cy="2379434"/>
          </a:xfrm>
          <a:prstGeom prst="rect">
            <a:avLst/>
          </a:prstGeom>
          <a:noFill/>
          <a:ln>
            <a:solidFill>
              <a:schemeClr val="bg1">
                <a:lumMod val="50000"/>
              </a:schemeClr>
            </a:solidFill>
          </a:ln>
        </p:spPr>
        <p:txBody>
          <a:bodyPr wrap="square" rtlCol="0">
            <a:spAutoFit/>
          </a:bodyPr>
          <a:lstStyle/>
          <a:p>
            <a:pPr>
              <a:lnSpc>
                <a:spcPct val="150000"/>
              </a:lnSpc>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from sklearn.metrics import accuracy_score</a:t>
            </a:r>
          </a:p>
          <a:p>
            <a:pPr>
              <a:lnSpc>
                <a:spcPct val="150000"/>
              </a:lnSpc>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from sklearn.metrics import classification_report</a:t>
            </a:r>
          </a:p>
          <a:p>
            <a:pPr>
              <a:lnSpc>
                <a:spcPct val="150000"/>
              </a:lnSpc>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a:p>
            <a:pPr>
              <a:lnSpc>
                <a:spcPct val="150000"/>
              </a:lnSpc>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a:p>
            <a:pPr>
              <a:lnSpc>
                <a:spcPct val="150000"/>
              </a:lnSpc>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실제 정답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[‘comedy’, ‘war’ … ‘thriller’]</a:t>
            </a:r>
          </a:p>
          <a:p>
            <a:pPr>
              <a:lnSpc>
                <a:spcPct val="150000"/>
              </a:lnSpc>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예측 정답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[‘comedy’, ‘science fiction,’ … ‘war’]</a:t>
            </a:r>
          </a:p>
          <a:p>
            <a:pPr>
              <a:lnSpc>
                <a:spcPct val="150000"/>
              </a:lnSpc>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a:p>
            <a:pPr>
              <a:lnSpc>
                <a:spcPct val="150000"/>
              </a:lnSpc>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a:p>
            <a:pPr>
              <a:lnSpc>
                <a:spcPct val="150000"/>
              </a:lnSpc>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accuracy_score(</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실제 정답</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예측 정답</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a:t>
            </a:r>
          </a:p>
          <a:p>
            <a:pPr>
              <a:lnSpc>
                <a:spcPct val="150000"/>
              </a:lnSpc>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print(classification_report(</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실제 정답</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예측 정답</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a:t>
            </a:r>
          </a:p>
        </p:txBody>
      </p:sp>
      <p:grpSp>
        <p:nvGrpSpPr>
          <p:cNvPr id="21" name="그룹 20">
            <a:extLst>
              <a:ext uri="{FF2B5EF4-FFF2-40B4-BE49-F238E27FC236}">
                <a16:creationId xmlns:a16="http://schemas.microsoft.com/office/drawing/2014/main" id="{5D0A8AD7-A6D6-46CA-AD75-779FC2559AF6}"/>
              </a:ext>
            </a:extLst>
          </p:cNvPr>
          <p:cNvGrpSpPr/>
          <p:nvPr/>
        </p:nvGrpSpPr>
        <p:grpSpPr>
          <a:xfrm>
            <a:off x="6378702" y="136969"/>
            <a:ext cx="2729802" cy="460692"/>
            <a:chOff x="6464142" y="136969"/>
            <a:chExt cx="2729802" cy="460692"/>
          </a:xfrm>
        </p:grpSpPr>
        <p:sp>
          <p:nvSpPr>
            <p:cNvPr id="22" name="TextBox 21">
              <a:extLst>
                <a:ext uri="{FF2B5EF4-FFF2-40B4-BE49-F238E27FC236}">
                  <a16:creationId xmlns:a16="http://schemas.microsoft.com/office/drawing/2014/main" id="{D6177457-F3C0-493A-83A3-BBB06ABDE454}"/>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Random Forest</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3" name="TextBox 22">
              <a:extLst>
                <a:ext uri="{FF2B5EF4-FFF2-40B4-BE49-F238E27FC236}">
                  <a16:creationId xmlns:a16="http://schemas.microsoft.com/office/drawing/2014/main" id="{435CA383-6371-45F9-9239-61CBE8D0C9E2}"/>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Random Forest</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영화 장르 분류 모델 만들기ㅣ</a:t>
              </a:r>
            </a:p>
          </p:txBody>
        </p:sp>
        <p:cxnSp>
          <p:nvCxnSpPr>
            <p:cNvPr id="26" name="직선 연결선 25">
              <a:extLst>
                <a:ext uri="{FF2B5EF4-FFF2-40B4-BE49-F238E27FC236}">
                  <a16:creationId xmlns:a16="http://schemas.microsoft.com/office/drawing/2014/main" id="{068F67AA-34E0-4209-9D87-C11B036EE1CA}"/>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84440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Result</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11</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0 4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결과</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13" name="TextBox 12">
            <a:extLst>
              <a:ext uri="{FF2B5EF4-FFF2-40B4-BE49-F238E27FC236}">
                <a16:creationId xmlns:a16="http://schemas.microsoft.com/office/drawing/2014/main" id="{FC8B9A75-2916-48C6-9F09-1C458D6F415B}"/>
              </a:ext>
            </a:extLst>
          </p:cNvPr>
          <p:cNvSpPr txBox="1"/>
          <p:nvPr/>
        </p:nvSpPr>
        <p:spPr>
          <a:xfrm>
            <a:off x="2421991" y="1249184"/>
            <a:ext cx="4300016" cy="215444"/>
          </a:xfrm>
          <a:prstGeom prst="rect">
            <a:avLst/>
          </a:prstGeom>
          <a:noFill/>
        </p:spPr>
        <p:txBody>
          <a:bodyPr wrap="square" rtlCol="0">
            <a:spAutoFit/>
          </a:bodyPr>
          <a:lstStyle/>
          <a:p>
            <a:pPr algn="ct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Test </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 셋을 사용해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Accuracy</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와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F1 Score </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측정</a:t>
            </a:r>
            <a:endParaRPr lang="ko-KR" altLang="en-US" sz="800" spc="-100" dirty="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grpSp>
        <p:nvGrpSpPr>
          <p:cNvPr id="21" name="그룹 20">
            <a:extLst>
              <a:ext uri="{FF2B5EF4-FFF2-40B4-BE49-F238E27FC236}">
                <a16:creationId xmlns:a16="http://schemas.microsoft.com/office/drawing/2014/main" id="{5D0A8AD7-A6D6-46CA-AD75-779FC2559AF6}"/>
              </a:ext>
            </a:extLst>
          </p:cNvPr>
          <p:cNvGrpSpPr/>
          <p:nvPr/>
        </p:nvGrpSpPr>
        <p:grpSpPr>
          <a:xfrm>
            <a:off x="6378702" y="136969"/>
            <a:ext cx="2729802" cy="460692"/>
            <a:chOff x="6464142" y="136969"/>
            <a:chExt cx="2729802" cy="460692"/>
          </a:xfrm>
        </p:grpSpPr>
        <p:sp>
          <p:nvSpPr>
            <p:cNvPr id="22" name="TextBox 21">
              <a:extLst>
                <a:ext uri="{FF2B5EF4-FFF2-40B4-BE49-F238E27FC236}">
                  <a16:creationId xmlns:a16="http://schemas.microsoft.com/office/drawing/2014/main" id="{D6177457-F3C0-493A-83A3-BBB06ABDE454}"/>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Random Forest</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3" name="TextBox 22">
              <a:extLst>
                <a:ext uri="{FF2B5EF4-FFF2-40B4-BE49-F238E27FC236}">
                  <a16:creationId xmlns:a16="http://schemas.microsoft.com/office/drawing/2014/main" id="{435CA383-6371-45F9-9239-61CBE8D0C9E2}"/>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Random Forest</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영화 장르 분류 모델 만들기ㅣ</a:t>
              </a:r>
            </a:p>
          </p:txBody>
        </p:sp>
        <p:cxnSp>
          <p:nvCxnSpPr>
            <p:cNvPr id="26" name="직선 연결선 25">
              <a:extLst>
                <a:ext uri="{FF2B5EF4-FFF2-40B4-BE49-F238E27FC236}">
                  <a16:creationId xmlns:a16="http://schemas.microsoft.com/office/drawing/2014/main" id="{068F67AA-34E0-4209-9D87-C11B036EE1CA}"/>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pic>
        <p:nvPicPr>
          <p:cNvPr id="2" name="그림 1">
            <a:extLst>
              <a:ext uri="{FF2B5EF4-FFF2-40B4-BE49-F238E27FC236}">
                <a16:creationId xmlns:a16="http://schemas.microsoft.com/office/drawing/2014/main" id="{8FE08191-D691-4027-8BE3-AFC8CE148224}"/>
              </a:ext>
            </a:extLst>
          </p:cNvPr>
          <p:cNvPicPr>
            <a:picLocks noChangeAspect="1"/>
          </p:cNvPicPr>
          <p:nvPr/>
        </p:nvPicPr>
        <p:blipFill>
          <a:blip r:embed="rId2"/>
          <a:stretch>
            <a:fillRect/>
          </a:stretch>
        </p:blipFill>
        <p:spPr>
          <a:xfrm>
            <a:off x="2762250" y="2282827"/>
            <a:ext cx="3619500" cy="1801091"/>
          </a:xfrm>
          <a:prstGeom prst="rect">
            <a:avLst/>
          </a:prstGeom>
        </p:spPr>
      </p:pic>
    </p:spTree>
    <p:extLst>
      <p:ext uri="{BB962C8B-B14F-4D97-AF65-F5344CB8AC3E}">
        <p14:creationId xmlns:p14="http://schemas.microsoft.com/office/powerpoint/2010/main" val="702492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그룹 4"/>
          <p:cNvGrpSpPr/>
          <p:nvPr/>
        </p:nvGrpSpPr>
        <p:grpSpPr>
          <a:xfrm>
            <a:off x="3131840" y="1987474"/>
            <a:ext cx="2700300" cy="969496"/>
            <a:chOff x="3131840" y="1987474"/>
            <a:chExt cx="2700300" cy="969496"/>
          </a:xfrm>
        </p:grpSpPr>
        <p:sp>
          <p:nvSpPr>
            <p:cNvPr id="6" name="TextBox 5"/>
            <p:cNvSpPr txBox="1"/>
            <p:nvPr/>
          </p:nvSpPr>
          <p:spPr>
            <a:xfrm>
              <a:off x="3311860" y="1987474"/>
              <a:ext cx="2520280" cy="969496"/>
            </a:xfrm>
            <a:prstGeom prst="rect">
              <a:avLst/>
            </a:prstGeom>
            <a:noFill/>
          </p:spPr>
          <p:txBody>
            <a:bodyPr wrap="square" rtlCol="0">
              <a:spAutoFit/>
            </a:bodyPr>
            <a:lstStyle/>
            <a:p>
              <a:pPr algn="ctr">
                <a:lnSpc>
                  <a:spcPct val="150000"/>
                </a:lnSpc>
              </a:pPr>
              <a:r>
                <a:rPr lang="en-US" altLang="ko-KR" sz="2400" spc="-100">
                  <a:ln>
                    <a:solidFill>
                      <a:schemeClr val="bg1">
                        <a:lumMod val="65000"/>
                        <a:alpha val="0"/>
                      </a:schemeClr>
                    </a:solidFill>
                  </a:ln>
                  <a:solidFill>
                    <a:schemeClr val="bg1">
                      <a:lumMod val="75000"/>
                    </a:schemeClr>
                  </a:solidFill>
                  <a:latin typeface="HY강M" panose="02030600000101010101" pitchFamily="18" charset="-127"/>
                  <a:ea typeface="HY강M" panose="02030600000101010101" pitchFamily="18" charset="-127"/>
                </a:rPr>
                <a:t>Q  </a:t>
              </a:r>
              <a:r>
                <a:rPr lang="en-US" altLang="ko-KR" sz="2400" spc="-100">
                  <a:ln>
                    <a:solidFill>
                      <a:schemeClr val="bg1">
                        <a:lumMod val="65000"/>
                        <a:alpha val="0"/>
                      </a:schemeClr>
                    </a:solidFill>
                  </a:ln>
                  <a:solidFill>
                    <a:schemeClr val="tx1">
                      <a:lumMod val="50000"/>
                      <a:lumOff val="50000"/>
                    </a:schemeClr>
                  </a:solidFill>
                  <a:latin typeface="HY강M" panose="02030600000101010101" pitchFamily="18" charset="-127"/>
                  <a:ea typeface="HY강M" panose="02030600000101010101" pitchFamily="18" charset="-127"/>
                </a:rPr>
                <a:t>&amp;</a:t>
              </a:r>
              <a:r>
                <a:rPr lang="en-US" altLang="ko-KR" sz="2400" spc="-100">
                  <a:ln>
                    <a:solidFill>
                      <a:schemeClr val="bg1">
                        <a:lumMod val="65000"/>
                        <a:alpha val="0"/>
                      </a:schemeClr>
                    </a:solidFill>
                  </a:ln>
                  <a:solidFill>
                    <a:schemeClr val="bg1">
                      <a:lumMod val="75000"/>
                    </a:schemeClr>
                  </a:solidFill>
                  <a:latin typeface="HY강M" panose="02030600000101010101" pitchFamily="18" charset="-127"/>
                  <a:ea typeface="HY강M" panose="02030600000101010101" pitchFamily="18" charset="-127"/>
                </a:rPr>
                <a:t>  A</a:t>
              </a:r>
            </a:p>
            <a:p>
              <a:pPr algn="dist">
                <a:lnSpc>
                  <a:spcPct val="150000"/>
                </a:lnSpc>
              </a:pPr>
              <a:r>
                <a:rPr lang="en-US" altLang="ko-KR" sz="14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THANK YOU</a:t>
              </a:r>
            </a:p>
          </p:txBody>
        </p:sp>
        <p:cxnSp>
          <p:nvCxnSpPr>
            <p:cNvPr id="7" name="직선 연결선 6"/>
            <p:cNvCxnSpPr/>
            <p:nvPr/>
          </p:nvCxnSpPr>
          <p:spPr>
            <a:xfrm>
              <a:off x="3131840" y="2139702"/>
              <a:ext cx="0" cy="792411"/>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 name="슬라이드 번호 개체 틀 2"/>
          <p:cNvSpPr>
            <a:spLocks noGrp="1"/>
          </p:cNvSpPr>
          <p:nvPr>
            <p:ph type="sldNum" sz="quarter" idx="12"/>
          </p:nvPr>
        </p:nvSpPr>
        <p:spPr/>
        <p:txBody>
          <a:bodyPr/>
          <a:lstStyle/>
          <a:p>
            <a:fld id="{BBB1E249-DC9A-41ED-A9CF-1B70457DDE07}" type="slidenum">
              <a:rPr lang="ko-KR" altLang="en-US" smtClean="0"/>
              <a:pPr/>
              <a:t>12</a:t>
            </a:fld>
            <a:endParaRPr lang="ko-KR" altLang="en-US"/>
          </a:p>
        </p:txBody>
      </p:sp>
    </p:spTree>
    <p:extLst>
      <p:ext uri="{BB962C8B-B14F-4D97-AF65-F5344CB8AC3E}">
        <p14:creationId xmlns:p14="http://schemas.microsoft.com/office/powerpoint/2010/main" val="3730440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실습 목적</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2</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0 0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To do list</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20" name="TextBox 19">
            <a:extLst>
              <a:ext uri="{FF2B5EF4-FFF2-40B4-BE49-F238E27FC236}">
                <a16:creationId xmlns:a16="http://schemas.microsoft.com/office/drawing/2014/main" id="{B658F7CE-9E19-45BA-8D08-77BDCD3592F2}"/>
              </a:ext>
            </a:extLst>
          </p:cNvPr>
          <p:cNvSpPr txBox="1"/>
          <p:nvPr/>
        </p:nvSpPr>
        <p:spPr>
          <a:xfrm>
            <a:off x="1206616" y="1664355"/>
            <a:ext cx="6730768" cy="3067635"/>
          </a:xfrm>
          <a:prstGeom prst="rect">
            <a:avLst/>
          </a:prstGeom>
          <a:noFill/>
          <a:ln>
            <a:noFill/>
          </a:ln>
        </p:spPr>
        <p:txBody>
          <a:bodyPr wrap="square" rtlCol="0">
            <a:spAutoFit/>
          </a:bodyPr>
          <a:lstStyle/>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목표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Ramdom Forest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알고리즘으로 영화 시나리오 데이터를 분석해 </a:t>
            </a:r>
            <a:r>
              <a:rPr lang="ko-KR" altLang="en-US" sz="1000" spc="-100">
                <a:ln>
                  <a:solidFill>
                    <a:schemeClr val="bg1">
                      <a:lumMod val="65000"/>
                      <a:alpha val="0"/>
                    </a:schemeClr>
                  </a:solidFill>
                </a:ln>
                <a:solidFill>
                  <a:srgbClr val="FF0000"/>
                </a:solidFill>
                <a:latin typeface="한컴 윤고딕 250" panose="02020603020101020101" pitchFamily="18" charset="-127"/>
                <a:ea typeface="한컴 윤고딕 250" panose="02020603020101020101" pitchFamily="18" charset="-127"/>
              </a:rPr>
              <a:t>영화 장르 분류</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하기</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입력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"Well-meaning and mild-mannered milkman Burleigh Sullivan (Kaye) meets Polly Pringle (Mayo), a beautiful, but out-of-work, singer, whilst on his rounds early in the morning. He tries to get her a job at the club where his sister Susie (Vera-Ellen) is performing, but gets the sack for his trouble. Whilst meeting Susie after the show, he sees her being molested by drunken boxer 'Speed' McFarlane and his bodyguard 'Spider'. In the fracas, Speed is knocked out and his manager, Gabby Sloan, is furious. The newspapers pick up the story and photographers catch Burleigh 'knocking out' Speed again. In fact, as before, Speed is accidentally knocked out by Spider as a result of Sullivan's quick foot-work and propensity for ducking. Gabby decides to turn Burleigh into a fighter to turn the publicity to his advantage.</a:t>
            </a:r>
          </a:p>
          <a:p>
            <a:pPr marL="171450" indent="-171450">
              <a:lnSpc>
                <a:spcPct val="150000"/>
              </a:lnSpc>
              <a:buFont typeface="Arial" panose="020B0604020202020204" pitchFamily="34" charset="0"/>
              <a:buChar char="•"/>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출력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Comedy</a:t>
            </a:r>
          </a:p>
        </p:txBody>
      </p:sp>
      <p:grpSp>
        <p:nvGrpSpPr>
          <p:cNvPr id="13" name="그룹 12">
            <a:extLst>
              <a:ext uri="{FF2B5EF4-FFF2-40B4-BE49-F238E27FC236}">
                <a16:creationId xmlns:a16="http://schemas.microsoft.com/office/drawing/2014/main" id="{6A6253CC-6723-48A7-92ED-E3286D7DBA6C}"/>
              </a:ext>
            </a:extLst>
          </p:cNvPr>
          <p:cNvGrpSpPr/>
          <p:nvPr/>
        </p:nvGrpSpPr>
        <p:grpSpPr>
          <a:xfrm>
            <a:off x="6378702" y="136969"/>
            <a:ext cx="2729802" cy="460692"/>
            <a:chOff x="6464142" y="136969"/>
            <a:chExt cx="2729802" cy="460692"/>
          </a:xfrm>
        </p:grpSpPr>
        <p:sp>
          <p:nvSpPr>
            <p:cNvPr id="21" name="TextBox 20">
              <a:extLst>
                <a:ext uri="{FF2B5EF4-FFF2-40B4-BE49-F238E27FC236}">
                  <a16:creationId xmlns:a16="http://schemas.microsoft.com/office/drawing/2014/main" id="{F92F9179-85CF-4A81-9CDF-95E374DE7E18}"/>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Random Forest</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2" name="TextBox 21">
              <a:extLst>
                <a:ext uri="{FF2B5EF4-FFF2-40B4-BE49-F238E27FC236}">
                  <a16:creationId xmlns:a16="http://schemas.microsoft.com/office/drawing/2014/main" id="{F10F7694-09A6-43F4-8DDA-30441828F694}"/>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Random Forest</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영화 장르 분류 모델 만들기ㅣ</a:t>
              </a:r>
            </a:p>
          </p:txBody>
        </p:sp>
        <p:cxnSp>
          <p:nvCxnSpPr>
            <p:cNvPr id="23" name="직선 연결선 22">
              <a:extLst>
                <a:ext uri="{FF2B5EF4-FFF2-40B4-BE49-F238E27FC236}">
                  <a16:creationId xmlns:a16="http://schemas.microsoft.com/office/drawing/2014/main" id="{39F5ADFF-0D4B-4699-917F-38D65AE958CA}"/>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42471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실습 때 해야 할 일</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3</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0 0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To do list</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20" name="TextBox 19">
            <a:extLst>
              <a:ext uri="{FF2B5EF4-FFF2-40B4-BE49-F238E27FC236}">
                <a16:creationId xmlns:a16="http://schemas.microsoft.com/office/drawing/2014/main" id="{B658F7CE-9E19-45BA-8D08-77BDCD3592F2}"/>
              </a:ext>
            </a:extLst>
          </p:cNvPr>
          <p:cNvSpPr txBox="1"/>
          <p:nvPr/>
        </p:nvSpPr>
        <p:spPr>
          <a:xfrm>
            <a:off x="2961316" y="1635646"/>
            <a:ext cx="3221368" cy="2836802"/>
          </a:xfrm>
          <a:prstGeom prst="rect">
            <a:avLst/>
          </a:prstGeom>
          <a:noFill/>
          <a:ln>
            <a:noFill/>
          </a:ln>
        </p:spPr>
        <p:txBody>
          <a:bodyPr wrap="square" rtlCol="0">
            <a:spAutoFit/>
          </a:bodyPr>
          <a:lstStyle/>
          <a:p>
            <a:pPr>
              <a:lnSpc>
                <a:spcPct val="150000"/>
              </a:lnSpc>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데이터 통계 분석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a:t>
            </a:r>
          </a:p>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데이터 개수 확인하기</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데이터 개수 시각화하기</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시나리오 길이에 대한 통계값 구하기</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시나리오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WordColud</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로 표현해보기</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시나리오</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길이 그래프로 시각화하기</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marL="171450" indent="-171450">
              <a:lnSpc>
                <a:spcPct val="150000"/>
              </a:lnSpc>
              <a:buFont typeface="Arial" panose="020B0604020202020204" pitchFamily="34" charset="0"/>
              <a:buChar char="•"/>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a:lnSpc>
                <a:spcPct val="150000"/>
              </a:lnSpc>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p>
            <a:pPr>
              <a:lnSpc>
                <a:spcPct val="150000"/>
              </a:lnSpc>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알고리즘 구현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a:t>
            </a:r>
          </a:p>
          <a:p>
            <a:pPr marL="171450" indent="-171450">
              <a:lnSpc>
                <a:spcPct val="150000"/>
              </a:lnSpc>
              <a:buFont typeface="Arial" panose="020B0604020202020204" pitchFamily="34" charset="0"/>
              <a:buChar char="•"/>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Text</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를 벡터로 표현하기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BoW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사용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a:t>
            </a:r>
          </a:p>
          <a:p>
            <a:pPr marL="171450" indent="-171450">
              <a:lnSpc>
                <a:spcPct val="150000"/>
              </a:lnSpc>
              <a:buFont typeface="Arial" panose="020B0604020202020204" pitchFamily="34" charset="0"/>
              <a:buChar char="•"/>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Random Forest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모델 만들기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Scikit-learn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사용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a:t>
            </a:r>
          </a:p>
          <a:p>
            <a:pPr marL="171450" indent="-171450">
              <a:lnSpc>
                <a:spcPct val="150000"/>
              </a:lnSpc>
              <a:buFont typeface="Arial" panose="020B0604020202020204" pitchFamily="34" charset="0"/>
              <a:buChar char="•"/>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Evaluation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진행하기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 Scikit-learn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사용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rPr>
              <a:t>)</a:t>
            </a:r>
          </a:p>
        </p:txBody>
      </p:sp>
      <p:grpSp>
        <p:nvGrpSpPr>
          <p:cNvPr id="13" name="그룹 12">
            <a:extLst>
              <a:ext uri="{FF2B5EF4-FFF2-40B4-BE49-F238E27FC236}">
                <a16:creationId xmlns:a16="http://schemas.microsoft.com/office/drawing/2014/main" id="{6A6253CC-6723-48A7-92ED-E3286D7DBA6C}"/>
              </a:ext>
            </a:extLst>
          </p:cNvPr>
          <p:cNvGrpSpPr/>
          <p:nvPr/>
        </p:nvGrpSpPr>
        <p:grpSpPr>
          <a:xfrm>
            <a:off x="6378702" y="136969"/>
            <a:ext cx="2729802" cy="460692"/>
            <a:chOff x="6464142" y="136969"/>
            <a:chExt cx="2729802" cy="460692"/>
          </a:xfrm>
        </p:grpSpPr>
        <p:sp>
          <p:nvSpPr>
            <p:cNvPr id="21" name="TextBox 20">
              <a:extLst>
                <a:ext uri="{FF2B5EF4-FFF2-40B4-BE49-F238E27FC236}">
                  <a16:creationId xmlns:a16="http://schemas.microsoft.com/office/drawing/2014/main" id="{F92F9179-85CF-4A81-9CDF-95E374DE7E18}"/>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Random Forest</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2" name="TextBox 21">
              <a:extLst>
                <a:ext uri="{FF2B5EF4-FFF2-40B4-BE49-F238E27FC236}">
                  <a16:creationId xmlns:a16="http://schemas.microsoft.com/office/drawing/2014/main" id="{F10F7694-09A6-43F4-8DDA-30441828F694}"/>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Random Forest</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영화 장르 분류 모델 만들기ㅣ</a:t>
              </a:r>
            </a:p>
          </p:txBody>
        </p:sp>
        <p:cxnSp>
          <p:nvCxnSpPr>
            <p:cNvPr id="23" name="직선 연결선 22">
              <a:extLst>
                <a:ext uri="{FF2B5EF4-FFF2-40B4-BE49-F238E27FC236}">
                  <a16:creationId xmlns:a16="http://schemas.microsoft.com/office/drawing/2014/main" id="{39F5ADFF-0D4B-4699-917F-38D65AE958CA}"/>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904828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2256667" y="1241673"/>
            <a:ext cx="463066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Data</a:t>
            </a: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 </a:t>
            </a: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Analysis</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a:xfrm>
            <a:off x="6553200" y="4767263"/>
            <a:ext cx="2133600" cy="273844"/>
          </a:xfrm>
        </p:spPr>
        <p:txBody>
          <a:bodyPr/>
          <a:lstStyle/>
          <a:p>
            <a:fld id="{BBB1E249-DC9A-41ED-A9CF-1B70457DDE07}" type="slidenum">
              <a:rPr lang="ko-KR" altLang="en-US" smtClean="0"/>
              <a:pPr/>
              <a:t>4</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0 1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데이터 확인하기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graphicFrame>
        <p:nvGraphicFramePr>
          <p:cNvPr id="20" name="표 19">
            <a:extLst>
              <a:ext uri="{FF2B5EF4-FFF2-40B4-BE49-F238E27FC236}">
                <a16:creationId xmlns:a16="http://schemas.microsoft.com/office/drawing/2014/main" id="{2B168613-09D8-4DFB-9E46-6E7D7BA74408}"/>
              </a:ext>
            </a:extLst>
          </p:cNvPr>
          <p:cNvGraphicFramePr>
            <a:graphicFrameLocks noGrp="1"/>
          </p:cNvGraphicFramePr>
          <p:nvPr>
            <p:extLst>
              <p:ext uri="{D42A27DB-BD31-4B8C-83A1-F6EECF244321}">
                <p14:modId xmlns:p14="http://schemas.microsoft.com/office/powerpoint/2010/main" val="3401575280"/>
              </p:ext>
            </p:extLst>
          </p:nvPr>
        </p:nvGraphicFramePr>
        <p:xfrm>
          <a:off x="883918" y="2427734"/>
          <a:ext cx="7376160" cy="1112520"/>
        </p:xfrm>
        <a:graphic>
          <a:graphicData uri="http://schemas.openxmlformats.org/drawingml/2006/table">
            <a:tbl>
              <a:tblPr firstRow="1" bandRow="1">
                <a:tableStyleId>{5C22544A-7EE6-4342-B048-85BDC9FD1C3A}</a:tableStyleId>
              </a:tblPr>
              <a:tblGrid>
                <a:gridCol w="1229360">
                  <a:extLst>
                    <a:ext uri="{9D8B030D-6E8A-4147-A177-3AD203B41FA5}">
                      <a16:colId xmlns:a16="http://schemas.microsoft.com/office/drawing/2014/main" val="294575259"/>
                    </a:ext>
                  </a:extLst>
                </a:gridCol>
                <a:gridCol w="1229360">
                  <a:extLst>
                    <a:ext uri="{9D8B030D-6E8A-4147-A177-3AD203B41FA5}">
                      <a16:colId xmlns:a16="http://schemas.microsoft.com/office/drawing/2014/main" val="4090839565"/>
                    </a:ext>
                  </a:extLst>
                </a:gridCol>
                <a:gridCol w="1229360">
                  <a:extLst>
                    <a:ext uri="{9D8B030D-6E8A-4147-A177-3AD203B41FA5}">
                      <a16:colId xmlns:a16="http://schemas.microsoft.com/office/drawing/2014/main" val="2685277579"/>
                    </a:ext>
                  </a:extLst>
                </a:gridCol>
                <a:gridCol w="1229360">
                  <a:extLst>
                    <a:ext uri="{9D8B030D-6E8A-4147-A177-3AD203B41FA5}">
                      <a16:colId xmlns:a16="http://schemas.microsoft.com/office/drawing/2014/main" val="4077251928"/>
                    </a:ext>
                  </a:extLst>
                </a:gridCol>
                <a:gridCol w="1210274">
                  <a:extLst>
                    <a:ext uri="{9D8B030D-6E8A-4147-A177-3AD203B41FA5}">
                      <a16:colId xmlns:a16="http://schemas.microsoft.com/office/drawing/2014/main" val="697614377"/>
                    </a:ext>
                  </a:extLst>
                </a:gridCol>
                <a:gridCol w="1248446">
                  <a:extLst>
                    <a:ext uri="{9D8B030D-6E8A-4147-A177-3AD203B41FA5}">
                      <a16:colId xmlns:a16="http://schemas.microsoft.com/office/drawing/2014/main" val="649006463"/>
                    </a:ext>
                  </a:extLst>
                </a:gridCol>
              </a:tblGrid>
              <a:tr h="370840">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marL="110642" marR="110642" anchor="ctr"/>
                </a:tc>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solidFill>
                            <a:schemeClr val="bg1"/>
                          </a:solidFill>
                          <a:latin typeface="한컴 윤고딕 250" panose="02020603020101020101" pitchFamily="18" charset="-127"/>
                          <a:ea typeface="한컴 윤고딕 250" panose="02020603020101020101" pitchFamily="18" charset="-127"/>
                        </a:rPr>
                        <a:t>Comedy</a:t>
                      </a:r>
                    </a:p>
                  </a:txBody>
                  <a:tcPr marL="110642" marR="110642" anchor="ctr"/>
                </a:tc>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solidFill>
                            <a:schemeClr val="bg1"/>
                          </a:solidFill>
                          <a:latin typeface="한컴 윤고딕 250" panose="02020603020101020101" pitchFamily="18" charset="-127"/>
                          <a:ea typeface="한컴 윤고딕 250" panose="02020603020101020101" pitchFamily="18" charset="-127"/>
                        </a:rPr>
                        <a:t>Drama</a:t>
                      </a:r>
                    </a:p>
                  </a:txBody>
                  <a:tcPr marL="110642" marR="110642" anchor="ctr"/>
                </a:tc>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solidFill>
                            <a:schemeClr val="bg1"/>
                          </a:solidFill>
                          <a:latin typeface="한컴 윤고딕 250" panose="02020603020101020101" pitchFamily="18" charset="-127"/>
                          <a:ea typeface="한컴 윤고딕 250" panose="02020603020101020101" pitchFamily="18" charset="-127"/>
                        </a:rPr>
                        <a:t>Science fiction</a:t>
                      </a:r>
                    </a:p>
                  </a:txBody>
                  <a:tcPr marL="110642" marR="110642" anchor="ctr"/>
                </a:tc>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solidFill>
                            <a:schemeClr val="bg1"/>
                          </a:solidFill>
                          <a:latin typeface="한컴 윤고딕 250" panose="02020603020101020101" pitchFamily="18" charset="-127"/>
                          <a:ea typeface="한컴 윤고딕 250" panose="02020603020101020101" pitchFamily="18" charset="-127"/>
                        </a:rPr>
                        <a:t>Thriller</a:t>
                      </a:r>
                    </a:p>
                  </a:txBody>
                  <a:tcPr marL="110642" marR="110642" anchor="ctr"/>
                </a:tc>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solidFill>
                            <a:schemeClr val="bg1"/>
                          </a:solidFill>
                          <a:latin typeface="한컴 윤고딕 250" panose="02020603020101020101" pitchFamily="18" charset="-127"/>
                          <a:ea typeface="한컴 윤고딕 250" panose="02020603020101020101" pitchFamily="18" charset="-127"/>
                        </a:rPr>
                        <a:t>war</a:t>
                      </a:r>
                    </a:p>
                  </a:txBody>
                  <a:tcPr marL="110642" marR="110642" anchor="ctr"/>
                </a:tc>
                <a:extLst>
                  <a:ext uri="{0D108BD9-81ED-4DB2-BD59-A6C34878D82A}">
                    <a16:rowId xmlns:a16="http://schemas.microsoft.com/office/drawing/2014/main" val="4057083342"/>
                  </a:ext>
                </a:extLst>
              </a:tr>
              <a:tr h="370840">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latin typeface="한컴 윤고딕 250" panose="02020603020101020101" pitchFamily="18" charset="-127"/>
                          <a:ea typeface="한컴 윤고딕 250" panose="02020603020101020101" pitchFamily="18" charset="-127"/>
                        </a:rPr>
                        <a:t>train</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marL="110642" marR="110642"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3919</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marL="110642" marR="110642"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5384</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marL="110642" marR="110642"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382</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marL="110642" marR="110642"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881</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marL="110642" marR="110642"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234</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marL="110642" marR="110642" anchor="ctr"/>
                </a:tc>
                <a:extLst>
                  <a:ext uri="{0D108BD9-81ED-4DB2-BD59-A6C34878D82A}">
                    <a16:rowId xmlns:a16="http://schemas.microsoft.com/office/drawing/2014/main" val="1800074886"/>
                  </a:ext>
                </a:extLst>
              </a:tr>
              <a:tr h="370840">
                <a:tc>
                  <a:txBody>
                    <a:bodyPr/>
                    <a:lstStyle/>
                    <a:p>
                      <a:pPr marL="0" marR="0" lvl="0" indent="0" algn="ctr"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spc="-100">
                          <a:ln>
                            <a:solidFill>
                              <a:schemeClr val="bg1">
                                <a:lumMod val="65000"/>
                                <a:alpha val="0"/>
                              </a:schemeClr>
                            </a:solidFill>
                          </a:ln>
                          <a:latin typeface="한컴 윤고딕 250" panose="02020603020101020101" pitchFamily="18" charset="-127"/>
                          <a:ea typeface="한컴 윤고딕 250" panose="02020603020101020101" pitchFamily="18" charset="-127"/>
                        </a:rPr>
                        <a:t>test</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endParaRPr>
                    </a:p>
                  </a:txBody>
                  <a:tcPr marL="110642" marR="110642"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460</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marL="110642" marR="110642"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580</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marL="110642" marR="110642"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36</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marL="110642" marR="110642"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85</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marL="110642" marR="110642" anchor="ctr"/>
                </a:tc>
                <a:tc>
                  <a:txBody>
                    <a:bodyPr/>
                    <a:lstStyle/>
                    <a:p>
                      <a:pPr algn="ctr" latinLnBrk="1"/>
                      <a:r>
                        <a:rPr lang="en-US" altLang="ko-KR" sz="1000" u="none" strike="noStrike" cap="none" spc="-100">
                          <a:ln>
                            <a:solidFill>
                              <a:schemeClr val="bg1">
                                <a:lumMod val="65000"/>
                                <a:alpha val="0"/>
                              </a:schemeClr>
                            </a:solidFill>
                          </a:ln>
                          <a:latin typeface="한컴 윤고딕 250" panose="02020603020101020101" pitchFamily="18" charset="-127"/>
                          <a:ea typeface="한컴 윤고딕 250" panose="02020603020101020101" pitchFamily="18" charset="-127"/>
                          <a:sym typeface="Arial"/>
                        </a:rPr>
                        <a:t>39</a:t>
                      </a:r>
                      <a:endParaRPr lang="ko-KR" altLang="en-US" sz="1000" b="0" i="0" u="none" strike="noStrike" cap="none"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한컴 윤고딕 250" panose="02020603020101020101" pitchFamily="18" charset="-127"/>
                        <a:cs typeface="Arial"/>
                        <a:sym typeface="Arial"/>
                      </a:endParaRPr>
                    </a:p>
                  </a:txBody>
                  <a:tcPr marL="110642" marR="110642" anchor="ctr"/>
                </a:tc>
                <a:extLst>
                  <a:ext uri="{0D108BD9-81ED-4DB2-BD59-A6C34878D82A}">
                    <a16:rowId xmlns:a16="http://schemas.microsoft.com/office/drawing/2014/main" val="1611441817"/>
                  </a:ext>
                </a:extLst>
              </a:tr>
            </a:tbl>
          </a:graphicData>
        </a:graphic>
      </p:graphicFrame>
      <p:grpSp>
        <p:nvGrpSpPr>
          <p:cNvPr id="14" name="그룹 13">
            <a:extLst>
              <a:ext uri="{FF2B5EF4-FFF2-40B4-BE49-F238E27FC236}">
                <a16:creationId xmlns:a16="http://schemas.microsoft.com/office/drawing/2014/main" id="{EFEC7F42-35EA-4EBF-BB6B-AA2AE5DD788E}"/>
              </a:ext>
            </a:extLst>
          </p:cNvPr>
          <p:cNvGrpSpPr/>
          <p:nvPr/>
        </p:nvGrpSpPr>
        <p:grpSpPr>
          <a:xfrm>
            <a:off x="6378702" y="136969"/>
            <a:ext cx="2729802" cy="460692"/>
            <a:chOff x="6464142" y="136969"/>
            <a:chExt cx="2729802" cy="460692"/>
          </a:xfrm>
        </p:grpSpPr>
        <p:sp>
          <p:nvSpPr>
            <p:cNvPr id="17" name="TextBox 16">
              <a:extLst>
                <a:ext uri="{FF2B5EF4-FFF2-40B4-BE49-F238E27FC236}">
                  <a16:creationId xmlns:a16="http://schemas.microsoft.com/office/drawing/2014/main" id="{82601794-FF15-4881-90AA-0FA69E25B73E}"/>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Random Forest</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18" name="TextBox 17">
              <a:extLst>
                <a:ext uri="{FF2B5EF4-FFF2-40B4-BE49-F238E27FC236}">
                  <a16:creationId xmlns:a16="http://schemas.microsoft.com/office/drawing/2014/main" id="{C50C4D6E-32C0-47DA-BFA7-045A50612848}"/>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Random Forest</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영화 장르 분류 모델 만들기ㅣ</a:t>
              </a:r>
            </a:p>
          </p:txBody>
        </p:sp>
        <p:cxnSp>
          <p:nvCxnSpPr>
            <p:cNvPr id="19" name="직선 연결선 18">
              <a:extLst>
                <a:ext uri="{FF2B5EF4-FFF2-40B4-BE49-F238E27FC236}">
                  <a16:creationId xmlns:a16="http://schemas.microsoft.com/office/drawing/2014/main" id="{25309F15-4CB7-4169-AFD2-0F3558EFCDC2}"/>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1" name="TextBox 20">
            <a:extLst>
              <a:ext uri="{FF2B5EF4-FFF2-40B4-BE49-F238E27FC236}">
                <a16:creationId xmlns:a16="http://schemas.microsoft.com/office/drawing/2014/main" id="{2C71F92B-1B48-415B-B7FB-63274E7E86E5}"/>
              </a:ext>
            </a:extLst>
          </p:cNvPr>
          <p:cNvSpPr txBox="1"/>
          <p:nvPr/>
        </p:nvSpPr>
        <p:spPr>
          <a:xfrm>
            <a:off x="1970489" y="1249184"/>
            <a:ext cx="5203020" cy="215444"/>
          </a:xfrm>
          <a:prstGeom prst="rect">
            <a:avLst/>
          </a:prstGeom>
          <a:noFill/>
        </p:spPr>
        <p:txBody>
          <a:bodyPr wrap="square" rtlCol="0">
            <a:spAutoFit/>
          </a:bodyPr>
          <a:lstStyle/>
          <a:p>
            <a:pPr algn="ct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 받는 곳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 https://github.com/vhrehfdl/samsung_sds_s2/tree/master/Random%20Forest</a:t>
            </a:r>
          </a:p>
        </p:txBody>
      </p:sp>
    </p:spTree>
    <p:extLst>
      <p:ext uri="{BB962C8B-B14F-4D97-AF65-F5344CB8AC3E}">
        <p14:creationId xmlns:p14="http://schemas.microsoft.com/office/powerpoint/2010/main" val="3937681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2256667" y="1241673"/>
            <a:ext cx="463066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Data</a:t>
            </a: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 </a:t>
            </a: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Analysis</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a:xfrm>
            <a:off x="6553200" y="4767263"/>
            <a:ext cx="2133600" cy="273844"/>
          </a:xfrm>
        </p:spPr>
        <p:txBody>
          <a:bodyPr/>
          <a:lstStyle/>
          <a:p>
            <a:fld id="{BBB1E249-DC9A-41ED-A9CF-1B70457DDE07}" type="slidenum">
              <a:rPr lang="ko-KR" altLang="en-US" smtClean="0"/>
              <a:pPr/>
              <a:t>5</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0 1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데이터 확인하기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grpSp>
        <p:nvGrpSpPr>
          <p:cNvPr id="14" name="그룹 13">
            <a:extLst>
              <a:ext uri="{FF2B5EF4-FFF2-40B4-BE49-F238E27FC236}">
                <a16:creationId xmlns:a16="http://schemas.microsoft.com/office/drawing/2014/main" id="{EFEC7F42-35EA-4EBF-BB6B-AA2AE5DD788E}"/>
              </a:ext>
            </a:extLst>
          </p:cNvPr>
          <p:cNvGrpSpPr/>
          <p:nvPr/>
        </p:nvGrpSpPr>
        <p:grpSpPr>
          <a:xfrm>
            <a:off x="6378702" y="136969"/>
            <a:ext cx="2729802" cy="460692"/>
            <a:chOff x="6464142" y="136969"/>
            <a:chExt cx="2729802" cy="460692"/>
          </a:xfrm>
        </p:grpSpPr>
        <p:sp>
          <p:nvSpPr>
            <p:cNvPr id="17" name="TextBox 16">
              <a:extLst>
                <a:ext uri="{FF2B5EF4-FFF2-40B4-BE49-F238E27FC236}">
                  <a16:creationId xmlns:a16="http://schemas.microsoft.com/office/drawing/2014/main" id="{82601794-FF15-4881-90AA-0FA69E25B73E}"/>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Random Forest</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18" name="TextBox 17">
              <a:extLst>
                <a:ext uri="{FF2B5EF4-FFF2-40B4-BE49-F238E27FC236}">
                  <a16:creationId xmlns:a16="http://schemas.microsoft.com/office/drawing/2014/main" id="{C50C4D6E-32C0-47DA-BFA7-045A50612848}"/>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Random Forest</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영화 장르 분류 모델 만들기ㅣ</a:t>
              </a:r>
            </a:p>
          </p:txBody>
        </p:sp>
        <p:cxnSp>
          <p:nvCxnSpPr>
            <p:cNvPr id="19" name="직선 연결선 18">
              <a:extLst>
                <a:ext uri="{FF2B5EF4-FFF2-40B4-BE49-F238E27FC236}">
                  <a16:creationId xmlns:a16="http://schemas.microsoft.com/office/drawing/2014/main" id="{25309F15-4CB7-4169-AFD2-0F3558EFCDC2}"/>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1" name="TextBox 20">
            <a:extLst>
              <a:ext uri="{FF2B5EF4-FFF2-40B4-BE49-F238E27FC236}">
                <a16:creationId xmlns:a16="http://schemas.microsoft.com/office/drawing/2014/main" id="{2C71F92B-1B48-415B-B7FB-63274E7E86E5}"/>
              </a:ext>
            </a:extLst>
          </p:cNvPr>
          <p:cNvSpPr txBox="1"/>
          <p:nvPr/>
        </p:nvSpPr>
        <p:spPr>
          <a:xfrm>
            <a:off x="1970489" y="1249184"/>
            <a:ext cx="5203020" cy="215444"/>
          </a:xfrm>
          <a:prstGeom prst="rect">
            <a:avLst/>
          </a:prstGeom>
          <a:noFill/>
        </p:spPr>
        <p:txBody>
          <a:bodyPr wrap="square" rtlCol="0">
            <a:spAutoFit/>
          </a:bodyPr>
          <a:lstStyle/>
          <a:p>
            <a:pPr algn="ct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Genre</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  분포표</a:t>
            </a:r>
            <a:endPar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pic>
        <p:nvPicPr>
          <p:cNvPr id="3" name="그림 2">
            <a:extLst>
              <a:ext uri="{FF2B5EF4-FFF2-40B4-BE49-F238E27FC236}">
                <a16:creationId xmlns:a16="http://schemas.microsoft.com/office/drawing/2014/main" id="{55BD3E9A-FCB4-4EC4-8D7B-E4787C7D4043}"/>
              </a:ext>
            </a:extLst>
          </p:cNvPr>
          <p:cNvPicPr>
            <a:picLocks noChangeAspect="1"/>
          </p:cNvPicPr>
          <p:nvPr/>
        </p:nvPicPr>
        <p:blipFill>
          <a:blip r:embed="rId2"/>
          <a:stretch>
            <a:fillRect/>
          </a:stretch>
        </p:blipFill>
        <p:spPr>
          <a:xfrm>
            <a:off x="2644621" y="2116583"/>
            <a:ext cx="3848100" cy="2066925"/>
          </a:xfrm>
          <a:prstGeom prst="rect">
            <a:avLst/>
          </a:prstGeom>
        </p:spPr>
      </p:pic>
    </p:spTree>
    <p:extLst>
      <p:ext uri="{BB962C8B-B14F-4D97-AF65-F5344CB8AC3E}">
        <p14:creationId xmlns:p14="http://schemas.microsoft.com/office/powerpoint/2010/main" val="2180359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2256667" y="1241673"/>
            <a:ext cx="463066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Data</a:t>
            </a: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 </a:t>
            </a: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Analysis</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a:xfrm>
            <a:off x="6553200" y="4767263"/>
            <a:ext cx="2133600" cy="273844"/>
          </a:xfrm>
        </p:spPr>
        <p:txBody>
          <a:bodyPr/>
          <a:lstStyle/>
          <a:p>
            <a:fld id="{BBB1E249-DC9A-41ED-A9CF-1B70457DDE07}" type="slidenum">
              <a:rPr lang="ko-KR" altLang="en-US" smtClean="0"/>
              <a:pPr/>
              <a:t>6</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0 1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데이터 확인하기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grpSp>
        <p:nvGrpSpPr>
          <p:cNvPr id="14" name="그룹 13">
            <a:extLst>
              <a:ext uri="{FF2B5EF4-FFF2-40B4-BE49-F238E27FC236}">
                <a16:creationId xmlns:a16="http://schemas.microsoft.com/office/drawing/2014/main" id="{EFEC7F42-35EA-4EBF-BB6B-AA2AE5DD788E}"/>
              </a:ext>
            </a:extLst>
          </p:cNvPr>
          <p:cNvGrpSpPr/>
          <p:nvPr/>
        </p:nvGrpSpPr>
        <p:grpSpPr>
          <a:xfrm>
            <a:off x="6378702" y="136969"/>
            <a:ext cx="2729802" cy="460692"/>
            <a:chOff x="6464142" y="136969"/>
            <a:chExt cx="2729802" cy="460692"/>
          </a:xfrm>
        </p:grpSpPr>
        <p:sp>
          <p:nvSpPr>
            <p:cNvPr id="17" name="TextBox 16">
              <a:extLst>
                <a:ext uri="{FF2B5EF4-FFF2-40B4-BE49-F238E27FC236}">
                  <a16:creationId xmlns:a16="http://schemas.microsoft.com/office/drawing/2014/main" id="{82601794-FF15-4881-90AA-0FA69E25B73E}"/>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Random Forest</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18" name="TextBox 17">
              <a:extLst>
                <a:ext uri="{FF2B5EF4-FFF2-40B4-BE49-F238E27FC236}">
                  <a16:creationId xmlns:a16="http://schemas.microsoft.com/office/drawing/2014/main" id="{C50C4D6E-32C0-47DA-BFA7-045A50612848}"/>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Random Forest</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영화 장르 분류 모델 만들기ㅣ</a:t>
              </a:r>
            </a:p>
          </p:txBody>
        </p:sp>
        <p:cxnSp>
          <p:nvCxnSpPr>
            <p:cNvPr id="19" name="직선 연결선 18">
              <a:extLst>
                <a:ext uri="{FF2B5EF4-FFF2-40B4-BE49-F238E27FC236}">
                  <a16:creationId xmlns:a16="http://schemas.microsoft.com/office/drawing/2014/main" id="{25309F15-4CB7-4169-AFD2-0F3558EFCDC2}"/>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1" name="TextBox 20">
            <a:extLst>
              <a:ext uri="{FF2B5EF4-FFF2-40B4-BE49-F238E27FC236}">
                <a16:creationId xmlns:a16="http://schemas.microsoft.com/office/drawing/2014/main" id="{2C71F92B-1B48-415B-B7FB-63274E7E86E5}"/>
              </a:ext>
            </a:extLst>
          </p:cNvPr>
          <p:cNvSpPr txBox="1"/>
          <p:nvPr/>
        </p:nvSpPr>
        <p:spPr>
          <a:xfrm>
            <a:off x="1970489" y="1249184"/>
            <a:ext cx="5203020" cy="215444"/>
          </a:xfrm>
          <a:prstGeom prst="rect">
            <a:avLst/>
          </a:prstGeom>
          <a:noFill/>
        </p:spPr>
        <p:txBody>
          <a:bodyPr wrap="square" rtlCol="0">
            <a:spAutoFit/>
          </a:bodyPr>
          <a:lstStyle/>
          <a:p>
            <a:pPr algn="ct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PLOT </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길이에 대한 통계값</a:t>
            </a:r>
            <a:endPar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pic>
        <p:nvPicPr>
          <p:cNvPr id="3" name="그림 2">
            <a:extLst>
              <a:ext uri="{FF2B5EF4-FFF2-40B4-BE49-F238E27FC236}">
                <a16:creationId xmlns:a16="http://schemas.microsoft.com/office/drawing/2014/main" id="{DAE7F642-04BC-4E36-8756-89D9DA7DFF11}"/>
              </a:ext>
            </a:extLst>
          </p:cNvPr>
          <p:cNvPicPr>
            <a:picLocks noChangeAspect="1"/>
          </p:cNvPicPr>
          <p:nvPr/>
        </p:nvPicPr>
        <p:blipFill>
          <a:blip r:embed="rId2"/>
          <a:stretch>
            <a:fillRect/>
          </a:stretch>
        </p:blipFill>
        <p:spPr>
          <a:xfrm>
            <a:off x="2095500" y="1923678"/>
            <a:ext cx="4953000" cy="2597727"/>
          </a:xfrm>
          <a:prstGeom prst="rect">
            <a:avLst/>
          </a:prstGeom>
        </p:spPr>
      </p:pic>
    </p:spTree>
    <p:extLst>
      <p:ext uri="{BB962C8B-B14F-4D97-AF65-F5344CB8AC3E}">
        <p14:creationId xmlns:p14="http://schemas.microsoft.com/office/powerpoint/2010/main" val="2123230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2256667" y="1241673"/>
            <a:ext cx="463066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Data</a:t>
            </a: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 </a:t>
            </a: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Analysis</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a:xfrm>
            <a:off x="6553200" y="4767263"/>
            <a:ext cx="2133600" cy="273844"/>
          </a:xfrm>
        </p:spPr>
        <p:txBody>
          <a:bodyPr/>
          <a:lstStyle/>
          <a:p>
            <a:fld id="{BBB1E249-DC9A-41ED-A9CF-1B70457DDE07}" type="slidenum">
              <a:rPr lang="ko-KR" altLang="en-US" smtClean="0"/>
              <a:pPr/>
              <a:t>7</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0 1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데이터 확인하기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grpSp>
        <p:nvGrpSpPr>
          <p:cNvPr id="14" name="그룹 13">
            <a:extLst>
              <a:ext uri="{FF2B5EF4-FFF2-40B4-BE49-F238E27FC236}">
                <a16:creationId xmlns:a16="http://schemas.microsoft.com/office/drawing/2014/main" id="{EFEC7F42-35EA-4EBF-BB6B-AA2AE5DD788E}"/>
              </a:ext>
            </a:extLst>
          </p:cNvPr>
          <p:cNvGrpSpPr/>
          <p:nvPr/>
        </p:nvGrpSpPr>
        <p:grpSpPr>
          <a:xfrm>
            <a:off x="6378702" y="136969"/>
            <a:ext cx="2729802" cy="460692"/>
            <a:chOff x="6464142" y="136969"/>
            <a:chExt cx="2729802" cy="460692"/>
          </a:xfrm>
        </p:grpSpPr>
        <p:sp>
          <p:nvSpPr>
            <p:cNvPr id="17" name="TextBox 16">
              <a:extLst>
                <a:ext uri="{FF2B5EF4-FFF2-40B4-BE49-F238E27FC236}">
                  <a16:creationId xmlns:a16="http://schemas.microsoft.com/office/drawing/2014/main" id="{82601794-FF15-4881-90AA-0FA69E25B73E}"/>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Random Forest</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18" name="TextBox 17">
              <a:extLst>
                <a:ext uri="{FF2B5EF4-FFF2-40B4-BE49-F238E27FC236}">
                  <a16:creationId xmlns:a16="http://schemas.microsoft.com/office/drawing/2014/main" id="{C50C4D6E-32C0-47DA-BFA7-045A50612848}"/>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Random Forest</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영화 장르 분류 모델 만들기ㅣ</a:t>
              </a:r>
            </a:p>
          </p:txBody>
        </p:sp>
        <p:cxnSp>
          <p:nvCxnSpPr>
            <p:cNvPr id="19" name="직선 연결선 18">
              <a:extLst>
                <a:ext uri="{FF2B5EF4-FFF2-40B4-BE49-F238E27FC236}">
                  <a16:creationId xmlns:a16="http://schemas.microsoft.com/office/drawing/2014/main" id="{25309F15-4CB7-4169-AFD2-0F3558EFCDC2}"/>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1" name="TextBox 20">
            <a:extLst>
              <a:ext uri="{FF2B5EF4-FFF2-40B4-BE49-F238E27FC236}">
                <a16:creationId xmlns:a16="http://schemas.microsoft.com/office/drawing/2014/main" id="{2C71F92B-1B48-415B-B7FB-63274E7E86E5}"/>
              </a:ext>
            </a:extLst>
          </p:cNvPr>
          <p:cNvSpPr txBox="1"/>
          <p:nvPr/>
        </p:nvSpPr>
        <p:spPr>
          <a:xfrm>
            <a:off x="1970489" y="1249184"/>
            <a:ext cx="5203020" cy="215444"/>
          </a:xfrm>
          <a:prstGeom prst="rect">
            <a:avLst/>
          </a:prstGeom>
          <a:noFill/>
        </p:spPr>
        <p:txBody>
          <a:bodyPr wrap="square" rtlCol="0">
            <a:spAutoFit/>
          </a:bodyPr>
          <a:lstStyle/>
          <a:p>
            <a:pPr algn="ct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데이터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Word Cloud</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로 표현해보기</a:t>
            </a:r>
            <a:endPar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pic>
        <p:nvPicPr>
          <p:cNvPr id="2" name="그림 1">
            <a:extLst>
              <a:ext uri="{FF2B5EF4-FFF2-40B4-BE49-F238E27FC236}">
                <a16:creationId xmlns:a16="http://schemas.microsoft.com/office/drawing/2014/main" id="{C525D947-5CAF-45E4-AC66-530C77BE8697}"/>
              </a:ext>
            </a:extLst>
          </p:cNvPr>
          <p:cNvPicPr>
            <a:picLocks noChangeAspect="1"/>
          </p:cNvPicPr>
          <p:nvPr/>
        </p:nvPicPr>
        <p:blipFill>
          <a:blip r:embed="rId2"/>
          <a:stretch>
            <a:fillRect/>
          </a:stretch>
        </p:blipFill>
        <p:spPr>
          <a:xfrm>
            <a:off x="2454349" y="1666628"/>
            <a:ext cx="4235302" cy="3193708"/>
          </a:xfrm>
          <a:prstGeom prst="rect">
            <a:avLst/>
          </a:prstGeom>
        </p:spPr>
      </p:pic>
    </p:spTree>
    <p:extLst>
      <p:ext uri="{BB962C8B-B14F-4D97-AF65-F5344CB8AC3E}">
        <p14:creationId xmlns:p14="http://schemas.microsoft.com/office/powerpoint/2010/main" val="24397409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2256667" y="1241673"/>
            <a:ext cx="4630667"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Data</a:t>
            </a:r>
            <a:r>
              <a:rPr lang="ko-KR" altLang="en-US"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 </a:t>
            </a: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Analysis</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a:xfrm>
            <a:off x="6553200" y="4767263"/>
            <a:ext cx="2133600" cy="273844"/>
          </a:xfrm>
        </p:spPr>
        <p:txBody>
          <a:bodyPr/>
          <a:lstStyle/>
          <a:p>
            <a:fld id="{BBB1E249-DC9A-41ED-A9CF-1B70457DDE07}" type="slidenum">
              <a:rPr lang="ko-KR" altLang="en-US" smtClean="0"/>
              <a:pPr/>
              <a:t>8</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0 1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데이터 확인하기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grpSp>
        <p:nvGrpSpPr>
          <p:cNvPr id="14" name="그룹 13">
            <a:extLst>
              <a:ext uri="{FF2B5EF4-FFF2-40B4-BE49-F238E27FC236}">
                <a16:creationId xmlns:a16="http://schemas.microsoft.com/office/drawing/2014/main" id="{EFEC7F42-35EA-4EBF-BB6B-AA2AE5DD788E}"/>
              </a:ext>
            </a:extLst>
          </p:cNvPr>
          <p:cNvGrpSpPr/>
          <p:nvPr/>
        </p:nvGrpSpPr>
        <p:grpSpPr>
          <a:xfrm>
            <a:off x="6378702" y="136969"/>
            <a:ext cx="2729802" cy="460692"/>
            <a:chOff x="6464142" y="136969"/>
            <a:chExt cx="2729802" cy="460692"/>
          </a:xfrm>
        </p:grpSpPr>
        <p:sp>
          <p:nvSpPr>
            <p:cNvPr id="17" name="TextBox 16">
              <a:extLst>
                <a:ext uri="{FF2B5EF4-FFF2-40B4-BE49-F238E27FC236}">
                  <a16:creationId xmlns:a16="http://schemas.microsoft.com/office/drawing/2014/main" id="{82601794-FF15-4881-90AA-0FA69E25B73E}"/>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Random Forest</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18" name="TextBox 17">
              <a:extLst>
                <a:ext uri="{FF2B5EF4-FFF2-40B4-BE49-F238E27FC236}">
                  <a16:creationId xmlns:a16="http://schemas.microsoft.com/office/drawing/2014/main" id="{C50C4D6E-32C0-47DA-BFA7-045A50612848}"/>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Random Forest</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영화 장르 분류 모델 만들기ㅣ</a:t>
              </a:r>
            </a:p>
          </p:txBody>
        </p:sp>
        <p:cxnSp>
          <p:nvCxnSpPr>
            <p:cNvPr id="19" name="직선 연결선 18">
              <a:extLst>
                <a:ext uri="{FF2B5EF4-FFF2-40B4-BE49-F238E27FC236}">
                  <a16:creationId xmlns:a16="http://schemas.microsoft.com/office/drawing/2014/main" id="{25309F15-4CB7-4169-AFD2-0F3558EFCDC2}"/>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1" name="TextBox 20">
            <a:extLst>
              <a:ext uri="{FF2B5EF4-FFF2-40B4-BE49-F238E27FC236}">
                <a16:creationId xmlns:a16="http://schemas.microsoft.com/office/drawing/2014/main" id="{2C71F92B-1B48-415B-B7FB-63274E7E86E5}"/>
              </a:ext>
            </a:extLst>
          </p:cNvPr>
          <p:cNvSpPr txBox="1"/>
          <p:nvPr/>
        </p:nvSpPr>
        <p:spPr>
          <a:xfrm>
            <a:off x="1970489" y="1249184"/>
            <a:ext cx="5203020" cy="215444"/>
          </a:xfrm>
          <a:prstGeom prst="rect">
            <a:avLst/>
          </a:prstGeom>
          <a:noFill/>
        </p:spPr>
        <p:txBody>
          <a:bodyPr wrap="square" rtlCol="0">
            <a:spAutoFit/>
          </a:bodyPr>
          <a:lstStyle/>
          <a:p>
            <a:pPr algn="ct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Plot</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 길이에 따른 분포표 그리기</a:t>
            </a:r>
            <a:endPar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pic>
        <p:nvPicPr>
          <p:cNvPr id="5" name="그림 4">
            <a:extLst>
              <a:ext uri="{FF2B5EF4-FFF2-40B4-BE49-F238E27FC236}">
                <a16:creationId xmlns:a16="http://schemas.microsoft.com/office/drawing/2014/main" id="{680BAF00-3127-4D47-9B3D-57429AD58B0F}"/>
              </a:ext>
            </a:extLst>
          </p:cNvPr>
          <p:cNvPicPr>
            <a:picLocks noChangeAspect="1"/>
          </p:cNvPicPr>
          <p:nvPr/>
        </p:nvPicPr>
        <p:blipFill>
          <a:blip r:embed="rId2"/>
          <a:stretch>
            <a:fillRect/>
          </a:stretch>
        </p:blipFill>
        <p:spPr>
          <a:xfrm>
            <a:off x="2166142" y="1666628"/>
            <a:ext cx="4811714" cy="3193708"/>
          </a:xfrm>
          <a:prstGeom prst="rect">
            <a:avLst/>
          </a:prstGeom>
        </p:spPr>
      </p:pic>
    </p:spTree>
    <p:extLst>
      <p:ext uri="{BB962C8B-B14F-4D97-AF65-F5344CB8AC3E}">
        <p14:creationId xmlns:p14="http://schemas.microsoft.com/office/powerpoint/2010/main" val="1811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직사각형 14"/>
          <p:cNvSpPr/>
          <p:nvPr/>
        </p:nvSpPr>
        <p:spPr>
          <a:xfrm>
            <a:off x="0" y="699542"/>
            <a:ext cx="9144000" cy="7200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0" y="699542"/>
            <a:ext cx="3851920" cy="72007"/>
          </a:xfrm>
          <a:prstGeom prst="rect">
            <a:avLst/>
          </a:prstGeom>
          <a:solidFill>
            <a:srgbClr val="37AB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4" name="직선 연결선 23"/>
          <p:cNvCxnSpPr/>
          <p:nvPr/>
        </p:nvCxnSpPr>
        <p:spPr>
          <a:xfrm>
            <a:off x="3491880" y="1241673"/>
            <a:ext cx="216024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3660186" y="941407"/>
            <a:ext cx="1823625" cy="307777"/>
          </a:xfrm>
          <a:prstGeom prst="rect">
            <a:avLst/>
          </a:prstGeom>
          <a:noFill/>
        </p:spPr>
        <p:txBody>
          <a:bodyPr wrap="square" rtlCol="0">
            <a:spAutoFit/>
          </a:bodyPr>
          <a:lstStyle/>
          <a:p>
            <a:pPr algn="ctr"/>
            <a:r>
              <a:rPr lang="en-US" altLang="ko-KR" sz="1400" b="1" spc="-10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rPr>
              <a:t>Text -&gt; Count Vector</a:t>
            </a:r>
            <a:endParaRPr lang="ko-KR" altLang="en-US" sz="1400" b="1" spc="-100" dirty="0">
              <a:ln>
                <a:solidFill>
                  <a:schemeClr val="bg1">
                    <a:lumMod val="65000"/>
                    <a:alpha val="0"/>
                  </a:schemeClr>
                </a:solidFill>
              </a:ln>
              <a:solidFill>
                <a:schemeClr val="bg1">
                  <a:lumMod val="50000"/>
                </a:schemeClr>
              </a:solidFill>
              <a:latin typeface="Yoon 윤명조 520_TT" panose="02090603020101020101" pitchFamily="18" charset="-127"/>
              <a:ea typeface="Yoon 윤명조 520_TT" panose="02090603020101020101" pitchFamily="18" charset="-127"/>
            </a:endParaRPr>
          </a:p>
        </p:txBody>
      </p:sp>
      <p:sp>
        <p:nvSpPr>
          <p:cNvPr id="4" name="슬라이드 번호 개체 틀 3"/>
          <p:cNvSpPr>
            <a:spLocks noGrp="1"/>
          </p:cNvSpPr>
          <p:nvPr>
            <p:ph type="sldNum" sz="quarter" idx="12"/>
          </p:nvPr>
        </p:nvSpPr>
        <p:spPr/>
        <p:txBody>
          <a:bodyPr/>
          <a:lstStyle/>
          <a:p>
            <a:fld id="{BBB1E249-DC9A-41ED-A9CF-1B70457DDE07}" type="slidenum">
              <a:rPr lang="ko-KR" altLang="en-US" smtClean="0"/>
              <a:pPr/>
              <a:t>9</a:t>
            </a:fld>
            <a:endParaRPr lang="ko-KR" altLang="en-US"/>
          </a:p>
        </p:txBody>
      </p:sp>
      <p:sp>
        <p:nvSpPr>
          <p:cNvPr id="38" name="TextBox 37">
            <a:extLst>
              <a:ext uri="{FF2B5EF4-FFF2-40B4-BE49-F238E27FC236}">
                <a16:creationId xmlns:a16="http://schemas.microsoft.com/office/drawing/2014/main" id="{4C2251D5-D4E8-447D-91D9-D6E4331B2C0D}"/>
              </a:ext>
            </a:extLst>
          </p:cNvPr>
          <p:cNvSpPr txBox="1"/>
          <p:nvPr/>
        </p:nvSpPr>
        <p:spPr>
          <a:xfrm>
            <a:off x="102335" y="93281"/>
            <a:ext cx="2093401" cy="246221"/>
          </a:xfrm>
          <a:prstGeom prst="rect">
            <a:avLst/>
          </a:prstGeom>
          <a:noFill/>
        </p:spPr>
        <p:txBody>
          <a:bodyPr wrap="square" rtlCol="0">
            <a:spAutoFit/>
          </a:bodyPr>
          <a:lstStyle/>
          <a:p>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0 2 </a:t>
            </a:r>
            <a:r>
              <a:rPr lang="ko-KR" altLang="en-US" sz="1000" err="1">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ㅣ</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Word</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 </a:t>
            </a:r>
            <a:r>
              <a:rPr lang="en-US" altLang="ko-KR"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Representation</a:t>
            </a:r>
            <a:r>
              <a:rPr lang="ko-KR" altLang="en-US" sz="100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40_TT" panose="02090603020101020101" pitchFamily="18" charset="-127"/>
                <a:ea typeface="Yoon 윤고딕 540_TT" panose="02090603020101020101" pitchFamily="18" charset="-127"/>
              </a:rPr>
              <a:t> </a:t>
            </a:r>
            <a:endParaRPr lang="ko-KR" altLang="en-US" sz="1000" dirty="0">
              <a:ln>
                <a:solidFill>
                  <a:schemeClr val="bg1">
                    <a:lumMod val="65000"/>
                    <a:alpha val="0"/>
                  </a:schemeClr>
                </a:solidFill>
              </a:ln>
              <a:solidFill>
                <a:srgbClr val="37ABC8"/>
              </a:solidFill>
              <a:effectLst>
                <a:reflection blurRad="6350" stA="50000" endA="300" endPos="50000" dist="60007" dir="5400000" sy="-100000" algn="bl" rotWithShape="0"/>
              </a:effectLst>
              <a:latin typeface="Yoon 윤고딕 520_TT" panose="02090603020101020101" pitchFamily="18" charset="-127"/>
              <a:ea typeface="Yoon 윤고딕 520_TT" panose="02090603020101020101" pitchFamily="18" charset="-127"/>
            </a:endParaRPr>
          </a:p>
        </p:txBody>
      </p:sp>
      <p:sp>
        <p:nvSpPr>
          <p:cNvPr id="13" name="TextBox 12">
            <a:extLst>
              <a:ext uri="{FF2B5EF4-FFF2-40B4-BE49-F238E27FC236}">
                <a16:creationId xmlns:a16="http://schemas.microsoft.com/office/drawing/2014/main" id="{FC8B9A75-2916-48C6-9F09-1C458D6F415B}"/>
              </a:ext>
            </a:extLst>
          </p:cNvPr>
          <p:cNvSpPr txBox="1"/>
          <p:nvPr/>
        </p:nvSpPr>
        <p:spPr>
          <a:xfrm>
            <a:off x="2421991" y="1249184"/>
            <a:ext cx="4300016" cy="215444"/>
          </a:xfrm>
          <a:prstGeom prst="rect">
            <a:avLst/>
          </a:prstGeom>
          <a:noFill/>
        </p:spPr>
        <p:txBody>
          <a:bodyPr wrap="square" rtlCol="0">
            <a:spAutoFit/>
          </a:bodyPr>
          <a:lstStyle/>
          <a:p>
            <a:pPr algn="ct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Count vector </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사용해서 </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Random Forest </a:t>
            </a:r>
            <a:r>
              <a:rPr lang="ko-KR" altLang="en-US"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모델 만들기</a:t>
            </a:r>
            <a:r>
              <a:rPr lang="en-US" altLang="ko-KR" sz="800" spc="-10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rPr>
              <a:t> </a:t>
            </a:r>
            <a:endParaRPr lang="ko-KR" altLang="en-US" sz="800" spc="-100" dirty="0">
              <a:ln>
                <a:solidFill>
                  <a:schemeClr val="bg1">
                    <a:lumMod val="65000"/>
                    <a:alpha val="0"/>
                  </a:schemeClr>
                </a:solidFill>
              </a:ln>
              <a:solidFill>
                <a:schemeClr val="bg1">
                  <a:lumMod val="50000"/>
                </a:schemeClr>
              </a:solidFill>
              <a:latin typeface="한컴 윤고딕 250" panose="02020603020101020101" pitchFamily="18" charset="-127"/>
              <a:ea typeface="한컴 윤고딕 250" panose="02020603020101020101" pitchFamily="18" charset="-127"/>
            </a:endParaRPr>
          </a:p>
        </p:txBody>
      </p:sp>
      <p:sp>
        <p:nvSpPr>
          <p:cNvPr id="20" name="TextBox 19">
            <a:extLst>
              <a:ext uri="{FF2B5EF4-FFF2-40B4-BE49-F238E27FC236}">
                <a16:creationId xmlns:a16="http://schemas.microsoft.com/office/drawing/2014/main" id="{0BC1D687-CDA8-49F0-8759-31F944C8F7B2}"/>
              </a:ext>
            </a:extLst>
          </p:cNvPr>
          <p:cNvSpPr txBox="1"/>
          <p:nvPr/>
        </p:nvSpPr>
        <p:spPr>
          <a:xfrm>
            <a:off x="2421992" y="2459413"/>
            <a:ext cx="4300016" cy="1035027"/>
          </a:xfrm>
          <a:prstGeom prst="rect">
            <a:avLst/>
          </a:prstGeom>
          <a:noFill/>
          <a:ln>
            <a:solidFill>
              <a:schemeClr val="bg1">
                <a:lumMod val="50000"/>
              </a:schemeClr>
            </a:solidFill>
          </a:ln>
        </p:spPr>
        <p:txBody>
          <a:bodyPr wrap="square" rtlCol="0">
            <a:spAutoFit/>
          </a:bodyPr>
          <a:lstStyle/>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plot = [“you know I want your love. because I love you.”]</a:t>
            </a:r>
          </a:p>
          <a:p>
            <a:pPr>
              <a:lnSpc>
                <a:spcPct val="150000"/>
              </a:lnSpc>
            </a:pPr>
            <a:endPar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[[1 1 2 1 2 1]]</a:t>
            </a:r>
          </a:p>
          <a:p>
            <a:pPr>
              <a:lnSpc>
                <a:spcPct val="150000"/>
              </a:lnSpc>
            </a:pPr>
            <a:r>
              <a:rPr lang="en-US" altLang="ko-KR" sz="105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{'because': 0 , 'you': 4, 'know': 1, 'love’: 2, 'want': 3, 'your': 5}</a:t>
            </a:r>
          </a:p>
        </p:txBody>
      </p:sp>
      <p:sp>
        <p:nvSpPr>
          <p:cNvPr id="22" name="TextBox 21">
            <a:extLst>
              <a:ext uri="{FF2B5EF4-FFF2-40B4-BE49-F238E27FC236}">
                <a16:creationId xmlns:a16="http://schemas.microsoft.com/office/drawing/2014/main" id="{B3D674EA-B8CA-4B80-9E13-0E45FACA4246}"/>
              </a:ext>
            </a:extLst>
          </p:cNvPr>
          <p:cNvSpPr txBox="1"/>
          <p:nvPr/>
        </p:nvSpPr>
        <p:spPr>
          <a:xfrm>
            <a:off x="3369712" y="3499073"/>
            <a:ext cx="2404572" cy="296813"/>
          </a:xfrm>
          <a:prstGeom prst="rect">
            <a:avLst/>
          </a:prstGeom>
          <a:noFill/>
        </p:spPr>
        <p:txBody>
          <a:bodyPr wrap="square" rtlCol="0">
            <a:spAutoFit/>
          </a:bodyPr>
          <a:lstStyle/>
          <a:p>
            <a:pPr marL="171450" indent="-171450" algn="ctr">
              <a:lnSpc>
                <a:spcPct val="150000"/>
              </a:lnSpc>
              <a:buFont typeface="Arial" panose="020B0604020202020204" pitchFamily="34" charset="0"/>
              <a:buChar char="•"/>
            </a:pP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Text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데이터 </a:t>
            </a:r>
            <a:r>
              <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Count vector </a:t>
            </a:r>
            <a:r>
              <a:rPr lang="ko-KR" altLang="en-US"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rPr>
              <a:t>변환 예시</a:t>
            </a:r>
            <a:endParaRPr lang="en-US" altLang="ko-KR" sz="1000" spc="-100">
              <a:ln>
                <a:solidFill>
                  <a:schemeClr val="bg1">
                    <a:lumMod val="65000"/>
                    <a:alpha val="0"/>
                  </a:schemeClr>
                </a:solidFill>
              </a:ln>
              <a:solidFill>
                <a:schemeClr val="tx1">
                  <a:lumMod val="65000"/>
                  <a:lumOff val="35000"/>
                </a:schemeClr>
              </a:solidFill>
              <a:latin typeface="한컴 윤고딕 250" panose="02020603020101020101" pitchFamily="18" charset="-127"/>
              <a:ea typeface="-윤고딕310" panose="02030504000101010101"/>
            </a:endParaRPr>
          </a:p>
        </p:txBody>
      </p:sp>
      <p:grpSp>
        <p:nvGrpSpPr>
          <p:cNvPr id="23" name="그룹 22">
            <a:extLst>
              <a:ext uri="{FF2B5EF4-FFF2-40B4-BE49-F238E27FC236}">
                <a16:creationId xmlns:a16="http://schemas.microsoft.com/office/drawing/2014/main" id="{D0834406-5491-4AB9-9CAD-8E40AB41AFA5}"/>
              </a:ext>
            </a:extLst>
          </p:cNvPr>
          <p:cNvGrpSpPr/>
          <p:nvPr/>
        </p:nvGrpSpPr>
        <p:grpSpPr>
          <a:xfrm>
            <a:off x="6378702" y="136969"/>
            <a:ext cx="2729802" cy="460692"/>
            <a:chOff x="6464142" y="136969"/>
            <a:chExt cx="2729802" cy="460692"/>
          </a:xfrm>
        </p:grpSpPr>
        <p:sp>
          <p:nvSpPr>
            <p:cNvPr id="26" name="TextBox 25">
              <a:extLst>
                <a:ext uri="{FF2B5EF4-FFF2-40B4-BE49-F238E27FC236}">
                  <a16:creationId xmlns:a16="http://schemas.microsoft.com/office/drawing/2014/main" id="{F939DD9F-5CF2-4E27-8B95-1248F3F6778F}"/>
                </a:ext>
              </a:extLst>
            </p:cNvPr>
            <p:cNvSpPr txBox="1"/>
            <p:nvPr/>
          </p:nvSpPr>
          <p:spPr>
            <a:xfrm>
              <a:off x="6588224" y="136969"/>
              <a:ext cx="2442861" cy="261610"/>
            </a:xfrm>
            <a:prstGeom prst="rect">
              <a:avLst/>
            </a:prstGeom>
            <a:noFill/>
          </p:spPr>
          <p:txBody>
            <a:bodyPr wrap="square" rtlCol="0">
              <a:spAutoFit/>
            </a:bodyPr>
            <a:lstStyle/>
            <a:p>
              <a:pPr algn="ctr"/>
              <a:r>
                <a:rPr lang="en-US" altLang="ko-KR" sz="1050">
                  <a:ln>
                    <a:solidFill>
                      <a:schemeClr val="bg1">
                        <a:lumMod val="65000"/>
                        <a:alpha val="0"/>
                      </a:schemeClr>
                    </a:solidFill>
                  </a:ln>
                  <a:solidFill>
                    <a:schemeClr val="bg1">
                      <a:lumMod val="65000"/>
                    </a:schemeClr>
                  </a:solidFill>
                  <a:latin typeface="Yoon 윤고딕 540_TT" panose="02090603020101020101" pitchFamily="18" charset="-127"/>
                  <a:ea typeface="Yoon 윤고딕 540_TT" panose="02090603020101020101" pitchFamily="18" charset="-127"/>
                </a:rPr>
                <a:t>Random Forest</a:t>
              </a:r>
              <a:endParaRPr lang="ko-KR" altLang="en-US" sz="1050" dirty="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endParaRPr>
            </a:p>
          </p:txBody>
        </p:sp>
        <p:sp>
          <p:nvSpPr>
            <p:cNvPr id="27" name="TextBox 26">
              <a:extLst>
                <a:ext uri="{FF2B5EF4-FFF2-40B4-BE49-F238E27FC236}">
                  <a16:creationId xmlns:a16="http://schemas.microsoft.com/office/drawing/2014/main" id="{2B90D151-2E5F-4623-A846-E5676A2AFF53}"/>
                </a:ext>
              </a:extLst>
            </p:cNvPr>
            <p:cNvSpPr txBox="1"/>
            <p:nvPr/>
          </p:nvSpPr>
          <p:spPr>
            <a:xfrm>
              <a:off x="6464142" y="397606"/>
              <a:ext cx="2729802" cy="200055"/>
            </a:xfrm>
            <a:prstGeom prst="rect">
              <a:avLst/>
            </a:prstGeom>
            <a:noFill/>
          </p:spPr>
          <p:txBody>
            <a:bodyPr wrap="square" rtlCol="0">
              <a:spAutoFit/>
            </a:bodyPr>
            <a:lstStyle/>
            <a:p>
              <a:pPr algn="dist"/>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ㅣ</a:t>
              </a:r>
              <a:r>
                <a:rPr lang="en-US" altLang="ko-KR"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Random Forest</a:t>
              </a:r>
              <a:r>
                <a:rPr lang="ko-KR" altLang="en-US" sz="700" spc="-100">
                  <a:ln>
                    <a:solidFill>
                      <a:schemeClr val="bg1">
                        <a:lumMod val="65000"/>
                        <a:alpha val="0"/>
                      </a:schemeClr>
                    </a:solidFill>
                  </a:ln>
                  <a:solidFill>
                    <a:schemeClr val="bg1">
                      <a:lumMod val="65000"/>
                    </a:schemeClr>
                  </a:solidFill>
                  <a:latin typeface="Yoon 윤고딕 520_TT" panose="02090603020101020101" pitchFamily="18" charset="-127"/>
                  <a:ea typeface="Yoon 윤고딕 520_TT" panose="02090603020101020101" pitchFamily="18" charset="-127"/>
                </a:rPr>
                <a:t>를 사용해서 영화 장르 분류 모델 만들기ㅣ</a:t>
              </a:r>
            </a:p>
          </p:txBody>
        </p:sp>
        <p:cxnSp>
          <p:nvCxnSpPr>
            <p:cNvPr id="28" name="직선 연결선 27">
              <a:extLst>
                <a:ext uri="{FF2B5EF4-FFF2-40B4-BE49-F238E27FC236}">
                  <a16:creationId xmlns:a16="http://schemas.microsoft.com/office/drawing/2014/main" id="{894F484C-3A6A-4E1E-94A4-4B7734DCFFA6}"/>
                </a:ext>
              </a:extLst>
            </p:cNvPr>
            <p:cNvCxnSpPr/>
            <p:nvPr/>
          </p:nvCxnSpPr>
          <p:spPr>
            <a:xfrm>
              <a:off x="6587768" y="392175"/>
              <a:ext cx="246504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20716923"/>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3CCDD"/>
        </a:solidFill>
        <a:ln w="9525">
          <a:noFill/>
        </a:ln>
      </a:spPr>
      <a:bodyPr rtlCol="0" anchor="ctr"/>
      <a:lstStyle>
        <a:defPPr algn="ctr">
          <a:defRPr sz="900" spc="-100" smtClean="0">
            <a:ln>
              <a:solidFill>
                <a:schemeClr val="bg1">
                  <a:lumMod val="85000"/>
                  <a:alpha val="0"/>
                </a:schemeClr>
              </a:solidFill>
            </a:ln>
            <a:solidFill>
              <a:schemeClr val="tx1">
                <a:lumMod val="65000"/>
                <a:lumOff val="35000"/>
              </a:schemeClr>
            </a:solidFill>
            <a:latin typeface="Yoon 윤고딕 540_TT" panose="02090603020101020101" pitchFamily="18" charset="-127"/>
            <a:ea typeface="Yoon 윤고딕 540_TT" panose="02090603020101020101" pitchFamily="18" charset="-127"/>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1">
              <a:lumMod val="50000"/>
            </a:schemeClr>
          </a:solidFill>
          <a:headEnd type="none" w="med" len="med"/>
          <a:tailEnd type="triangle" w="sm" len="sm"/>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39788</TotalTime>
  <Words>654</Words>
  <Application>Microsoft Office PowerPoint</Application>
  <PresentationFormat>화면 슬라이드 쇼(16:9)</PresentationFormat>
  <Paragraphs>116</Paragraphs>
  <Slides>12</Slides>
  <Notes>2</Notes>
  <HiddenSlides>0</HiddenSlides>
  <MMClips>0</MMClips>
  <ScaleCrop>false</ScaleCrop>
  <HeadingPairs>
    <vt:vector size="6" baseType="variant">
      <vt:variant>
        <vt:lpstr>사용한 글꼴</vt:lpstr>
      </vt:variant>
      <vt:variant>
        <vt:i4>8</vt:i4>
      </vt:variant>
      <vt:variant>
        <vt:lpstr>테마</vt:lpstr>
      </vt:variant>
      <vt:variant>
        <vt:i4>1</vt:i4>
      </vt:variant>
      <vt:variant>
        <vt:lpstr>슬라이드 제목</vt:lpstr>
      </vt:variant>
      <vt:variant>
        <vt:i4>12</vt:i4>
      </vt:variant>
    </vt:vector>
  </HeadingPairs>
  <TitlesOfParts>
    <vt:vector size="21" baseType="lpstr">
      <vt:lpstr>Yoon 윤명조 520_TT</vt:lpstr>
      <vt:lpstr>한컴 윤고딕 250</vt:lpstr>
      <vt:lpstr>-윤고딕310</vt:lpstr>
      <vt:lpstr>Arial</vt:lpstr>
      <vt:lpstr>HY강M</vt:lpstr>
      <vt:lpstr>Yoon 윤고딕 520_TT</vt:lpstr>
      <vt:lpstr>Yoon 윤고딕 540_TT</vt:lpstr>
      <vt:lpstr>맑은 고딕</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Chunil</dc:creator>
  <cp:lastModifiedBy>ailab27307</cp:lastModifiedBy>
  <cp:revision>554</cp:revision>
  <cp:lastPrinted>2019-03-13T04:17:53Z</cp:lastPrinted>
  <dcterms:created xsi:type="dcterms:W3CDTF">2014-11-02T09:10:55Z</dcterms:created>
  <dcterms:modified xsi:type="dcterms:W3CDTF">2019-07-10T02:35:02Z</dcterms:modified>
</cp:coreProperties>
</file>